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256" r:id="rId2"/>
    <p:sldId id="265" r:id="rId3"/>
    <p:sldId id="390" r:id="rId4"/>
    <p:sldId id="391" r:id="rId5"/>
    <p:sldId id="318" r:id="rId6"/>
    <p:sldId id="260" r:id="rId7"/>
    <p:sldId id="319" r:id="rId8"/>
    <p:sldId id="262" r:id="rId9"/>
    <p:sldId id="263" r:id="rId10"/>
    <p:sldId id="378" r:id="rId11"/>
    <p:sldId id="322" r:id="rId12"/>
    <p:sldId id="269" r:id="rId13"/>
    <p:sldId id="393" r:id="rId14"/>
    <p:sldId id="272" r:id="rId15"/>
    <p:sldId id="273" r:id="rId16"/>
    <p:sldId id="274" r:id="rId17"/>
    <p:sldId id="305" r:id="rId18"/>
    <p:sldId id="275" r:id="rId19"/>
    <p:sldId id="276" r:id="rId20"/>
    <p:sldId id="277" r:id="rId21"/>
    <p:sldId id="365" r:id="rId22"/>
    <p:sldId id="363" r:id="rId23"/>
    <p:sldId id="366" r:id="rId24"/>
    <p:sldId id="367" r:id="rId25"/>
    <p:sldId id="278" r:id="rId26"/>
    <p:sldId id="279" r:id="rId27"/>
    <p:sldId id="306" r:id="rId28"/>
    <p:sldId id="368" r:id="rId29"/>
    <p:sldId id="320" r:id="rId30"/>
    <p:sldId id="369" r:id="rId31"/>
    <p:sldId id="307" r:id="rId32"/>
    <p:sldId id="354" r:id="rId33"/>
    <p:sldId id="355" r:id="rId34"/>
    <p:sldId id="379" r:id="rId35"/>
    <p:sldId id="361" r:id="rId36"/>
    <p:sldId id="359" r:id="rId37"/>
    <p:sldId id="358" r:id="rId38"/>
    <p:sldId id="364" r:id="rId39"/>
    <p:sldId id="341" r:id="rId40"/>
    <p:sldId id="388" r:id="rId41"/>
    <p:sldId id="380" r:id="rId42"/>
    <p:sldId id="381" r:id="rId43"/>
    <p:sldId id="382" r:id="rId44"/>
    <p:sldId id="342" r:id="rId45"/>
    <p:sldId id="383" r:id="rId46"/>
    <p:sldId id="384" r:id="rId47"/>
    <p:sldId id="385" r:id="rId48"/>
    <p:sldId id="386" r:id="rId49"/>
    <p:sldId id="394" r:id="rId50"/>
    <p:sldId id="395" r:id="rId51"/>
    <p:sldId id="370" r:id="rId52"/>
    <p:sldId id="324" r:id="rId53"/>
    <p:sldId id="360" r:id="rId54"/>
    <p:sldId id="325" r:id="rId55"/>
    <p:sldId id="309" r:id="rId56"/>
    <p:sldId id="389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4" y="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F2348-7DA2-4515-BD48-2464FF44829A}" type="datetimeFigureOut">
              <a:rPr lang="zh-CN" altLang="en-US" smtClean="0"/>
              <a:pPr/>
              <a:t>2023/2/13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26FDE-5657-405B-A6FC-3ABE622686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25D55BC-42A7-4FD7-8B1C-B75367B02F99}" type="slidenum">
              <a:rPr lang="en-US" altLang="zh-CN"/>
              <a:pPr>
                <a:spcBef>
                  <a:spcPct val="0"/>
                </a:spcBef>
              </a:pPr>
              <a:t>2</a:t>
            </a:fld>
            <a:endParaRPr lang="en-US" altLang="zh-CN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Cathexis</a:t>
            </a:r>
            <a:r>
              <a:rPr lang="en-US" baseline="0" dirty="0"/>
              <a:t> =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the concentration of mental energy on one particular person, idea, or object (especially to an unhealthy degree).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24E07-1FDD-2643-B922-C0CE5D003F5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7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Simple topic model … if you know other topic models like LDA, you might think of other ways of doing this. Here, the model directly boosts the term frequency of a bunch of words.</a:t>
            </a:r>
            <a:r>
              <a:rPr lang="en-US" baseline="0" dirty="0"/>
              <a:t> Generative language model.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24E07-1FDD-2643-B922-C0CE5D003F5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09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24E07-1FDD-2643-B922-C0CE5D003F5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72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Concave upper two</a:t>
            </a:r>
            <a:r>
              <a:rPr lang="en-US" baseline="0" dirty="0"/>
              <a:t> curves are for more “realistic” parameter values, so we want to approximate those ones not bottom ones.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24E07-1FDD-2643-B922-C0CE5D003F5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28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Arial" panose="020B0604020202020204" pitchFamily="34" charset="0"/>
              </a:rPr>
              <a:t>渐近地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;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26FDE-5657-405B-A6FC-3ABE622686FD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854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K1=0.2 ,1,3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26FDE-5657-405B-A6FC-3ABE622686FD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786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still don’t model document 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24E07-1FDD-2643-B922-C0CE5D003F5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24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Starts second</a:t>
            </a:r>
            <a:r>
              <a:rPr lang="en-US" baseline="0" dirty="0"/>
              <a:t> half!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24E07-1FDD-2643-B922-C0CE5D003F5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04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逻辑回归   逻辑斯蒂回归   对数几率回归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26FDE-5657-405B-A6FC-3ABE622686F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D21F783-017A-0D44-AF00-2E046320CD89}" type="slidenum">
              <a:rPr lang="en-US"/>
              <a:pPr/>
              <a:t>12</a:t>
            </a:fld>
            <a:endParaRPr lang="en-US"/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1813"/>
            <a:ext cx="5029200" cy="4114800"/>
          </a:xfrm>
          <a:prstGeom prst="rect">
            <a:avLst/>
          </a:prstGeom>
          <a:noFill/>
        </p:spPr>
        <p:txBody>
          <a:bodyPr lIns="90488" tIns="44450" rIns="90488" bIns="44450"/>
          <a:lstStyle/>
          <a:p>
            <a:r>
              <a:rPr lang="en-US"/>
              <a:t>In addition to the </a:t>
            </a:r>
            <a:r>
              <a:rPr lang="ja-JP" altLang="en-US">
                <a:latin typeface="Arial" panose="020B0604020202020204"/>
              </a:rPr>
              <a:t>“</a:t>
            </a:r>
            <a:r>
              <a:rPr lang="en-US"/>
              <a:t>document independence assumption</a:t>
            </a:r>
            <a:r>
              <a:rPr lang="ja-JP" altLang="en-US">
                <a:latin typeface="Arial" panose="020B0604020202020204"/>
              </a:rPr>
              <a:t>”</a:t>
            </a:r>
            <a:r>
              <a:rPr lang="en-US"/>
              <a:t> on previous slide, we have a </a:t>
            </a:r>
            <a:r>
              <a:rPr lang="ja-JP" altLang="en-US">
                <a:latin typeface="Arial" panose="020B0604020202020204"/>
              </a:rPr>
              <a:t>“</a:t>
            </a:r>
            <a:r>
              <a:rPr lang="en-US"/>
              <a:t>term independence assumption</a:t>
            </a:r>
            <a:r>
              <a:rPr lang="ja-JP" altLang="en-US">
                <a:latin typeface="Arial" panose="020B0604020202020204"/>
              </a:rPr>
              <a:t>”</a:t>
            </a:r>
            <a:r>
              <a:rPr lang="en-US"/>
              <a:t>: terms</a:t>
            </a:r>
            <a:r>
              <a:rPr lang="ja-JP" altLang="en-US">
                <a:latin typeface="Arial" panose="020B0604020202020204"/>
              </a:rPr>
              <a:t>’</a:t>
            </a:r>
            <a:r>
              <a:rPr lang="en-US"/>
              <a:t> contributions to relevance are treated as independent events.</a:t>
            </a:r>
          </a:p>
          <a:p>
            <a:r>
              <a:rPr lang="en-US"/>
              <a:t>Okapi is one particular way of estimating probability given tf, df, and length.</a:t>
            </a:r>
          </a:p>
        </p:txBody>
      </p:sp>
      <p:sp>
        <p:nvSpPr>
          <p:cNvPr id="117763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3700" y="692150"/>
            <a:ext cx="6070600" cy="3416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24E07-1FDD-2643-B922-C0CE5D003F5E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all terms in query into right</a:t>
            </a:r>
            <a:r>
              <a:rPr lang="en-US" baseline="0" dirty="0"/>
              <a:t> product and then divide through by them in left product.</a:t>
            </a:r>
          </a:p>
          <a:p>
            <a:r>
              <a:rPr lang="en-US" baseline="0" dirty="0"/>
              <a:t>Just go straight from the top to the bottom line with a multiply and a divide.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24E07-1FDD-2643-B922-C0CE5D003F5E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744F452A-31DE-EF45-9C2F-1BE6FF501E27}" type="slidenum">
              <a:rPr lang="en-US"/>
              <a:pPr/>
              <a:t>20</a:t>
            </a:fld>
            <a:endParaRPr lang="en-US"/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Used to say: </a:t>
            </a:r>
            <a:r>
              <a:rPr kumimoji="0" lang="en-US">
                <a:solidFill>
                  <a:schemeClr val="tx2"/>
                </a:solidFill>
              </a:rPr>
              <a:t>Linear Discriminant Function, because it is a linear function in terms of log probabilities, but maybe that</a:t>
            </a:r>
            <a:r>
              <a:rPr kumimoji="0" lang="ja-JP" altLang="en-US">
                <a:solidFill>
                  <a:schemeClr val="tx2"/>
                </a:solidFill>
                <a:latin typeface="Arial" panose="020B0604020202020204"/>
              </a:rPr>
              <a:t>’</a:t>
            </a:r>
            <a:r>
              <a:rPr kumimoji="0" lang="en-US">
                <a:solidFill>
                  <a:schemeClr val="tx2"/>
                </a:solidFill>
              </a:rPr>
              <a:t>s too far afield for here, and is better discussed later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26FDE-5657-405B-A6FC-3ABE622686FD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203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8F4F6C45-9900-F741-98B6-6B1AA105C003}" type="slidenum">
              <a:rPr lang="en-US"/>
              <a:pPr/>
              <a:t>25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p_i</a:t>
            </a:r>
            <a:r>
              <a:rPr lang="en-US" dirty="0"/>
              <a:t>(1</a:t>
            </a:r>
            <a:r>
              <a:rPr lang="en-US" baseline="0" dirty="0"/>
              <a:t> – </a:t>
            </a:r>
            <a:r>
              <a:rPr lang="en-US" baseline="0" dirty="0" err="1"/>
              <a:t>r_i</a:t>
            </a:r>
            <a:r>
              <a:rPr lang="en-US" baseline="0" dirty="0"/>
              <a:t>) / </a:t>
            </a:r>
            <a:r>
              <a:rPr lang="en-US" baseline="0" dirty="0" err="1"/>
              <a:t>r_i</a:t>
            </a:r>
            <a:r>
              <a:rPr lang="en-US" baseline="0" dirty="0"/>
              <a:t>(1 - </a:t>
            </a:r>
            <a:r>
              <a:rPr lang="en-US" baseline="0" dirty="0" err="1"/>
              <a:t>p_i</a:t>
            </a:r>
            <a:r>
              <a:rPr lang="en-US" baseline="0" dirty="0"/>
              <a:t>) = denominators cancel out.</a:t>
            </a:r>
          </a:p>
          <a:p>
            <a:r>
              <a:rPr lang="en-US" baseline="0" dirty="0"/>
              <a:t>Log expression has numerators of p / (1 – p ) and denominators r / (1 – r).</a:t>
            </a:r>
          </a:p>
          <a:p>
            <a:endParaRPr lang="en-US" dirty="0"/>
          </a:p>
          <a:p>
            <a:r>
              <a:rPr lang="en-US" dirty="0" err="1"/>
              <a:t>Prabhakar</a:t>
            </a:r>
            <a:r>
              <a:rPr lang="en-US" dirty="0"/>
              <a:t> wanted the add 0.5 explained.  Here or elsewhere?</a:t>
            </a:r>
          </a:p>
          <a:p>
            <a:r>
              <a:rPr kumimoji="0" lang="en-US" dirty="0"/>
              <a:t>Log odds ratio. Add 0.5 to every expression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17FF8888-48EA-4B06-9675-77EB53AAC78E}" type="slidenum">
              <a:rPr lang="en-US" altLang="zh-CN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CN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DBA8B-3BAE-4779-9534-CDB90C084791}" type="datetimeFigureOut">
              <a:rPr lang="zh-CN" altLang="en-US" smtClean="0"/>
              <a:pPr/>
              <a:t>2023/2/13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11F8-1F3B-4312-8F33-60AC69D033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DBA8B-3BAE-4779-9534-CDB90C084791}" type="datetimeFigureOut">
              <a:rPr lang="zh-CN" altLang="en-US" smtClean="0"/>
              <a:pPr/>
              <a:t>2023/2/13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11F8-1F3B-4312-8F33-60AC69D033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DBA8B-3BAE-4779-9534-CDB90C084791}" type="datetimeFigureOut">
              <a:rPr lang="zh-CN" altLang="en-US" smtClean="0"/>
              <a:pPr/>
              <a:t>2023/2/13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11F8-1F3B-4312-8F33-60AC69D033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DBA8B-3BAE-4779-9534-CDB90C084791}" type="datetimeFigureOut">
              <a:rPr lang="zh-CN" altLang="en-US" smtClean="0"/>
              <a:pPr/>
              <a:t>2023/2/13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11F8-1F3B-4312-8F33-60AC69D033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DBA8B-3BAE-4779-9534-CDB90C084791}" type="datetimeFigureOut">
              <a:rPr lang="zh-CN" altLang="en-US" smtClean="0"/>
              <a:pPr/>
              <a:t>2023/2/13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11F8-1F3B-4312-8F33-60AC69D033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DBA8B-3BAE-4779-9534-CDB90C084791}" type="datetimeFigureOut">
              <a:rPr lang="zh-CN" altLang="en-US" smtClean="0"/>
              <a:pPr/>
              <a:t>2023/2/13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11F8-1F3B-4312-8F33-60AC69D033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DBA8B-3BAE-4779-9534-CDB90C084791}" type="datetimeFigureOut">
              <a:rPr lang="zh-CN" altLang="en-US" smtClean="0"/>
              <a:pPr/>
              <a:t>2023/2/13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11F8-1F3B-4312-8F33-60AC69D033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DBA8B-3BAE-4779-9534-CDB90C084791}" type="datetimeFigureOut">
              <a:rPr lang="zh-CN" altLang="en-US" smtClean="0"/>
              <a:pPr/>
              <a:t>2023/2/13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11F8-1F3B-4312-8F33-60AC69D033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DBA8B-3BAE-4779-9534-CDB90C084791}" type="datetimeFigureOut">
              <a:rPr lang="zh-CN" altLang="en-US" smtClean="0"/>
              <a:pPr/>
              <a:t>2023/2/13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11F8-1F3B-4312-8F33-60AC69D033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DBA8B-3BAE-4779-9534-CDB90C084791}" type="datetimeFigureOut">
              <a:rPr lang="zh-CN" altLang="en-US" smtClean="0"/>
              <a:pPr/>
              <a:t>2023/2/13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11F8-1F3B-4312-8F33-60AC69D033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DBA8B-3BAE-4779-9534-CDB90C084791}" type="datetimeFigureOut">
              <a:rPr lang="zh-CN" altLang="en-US" smtClean="0"/>
              <a:pPr/>
              <a:t>2023/2/13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11F8-1F3B-4312-8F33-60AC69D033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DBA8B-3BAE-4779-9534-CDB90C084791}" type="datetimeFigureOut">
              <a:rPr lang="zh-CN" altLang="en-US" smtClean="0"/>
              <a:pPr/>
              <a:t>2023/2/13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511F8-1F3B-4312-8F33-60AC69D033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7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4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19.emf"/><Relationship Id="rId3" Type="http://schemas.openxmlformats.org/officeDocument/2006/relationships/image" Target="../media/image15.emf"/><Relationship Id="rId7" Type="http://schemas.openxmlformats.org/officeDocument/2006/relationships/image" Target="../media/image17.emf"/><Relationship Id="rId12" Type="http://schemas.openxmlformats.org/officeDocument/2006/relationships/oleObject" Target="../embeddings/oleObject15.bin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2.emf"/><Relationship Id="rId5" Type="http://schemas.openxmlformats.org/officeDocument/2006/relationships/image" Target="../media/image16.e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8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2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5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oleObject" Target="../embeddings/oleObject32.bin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37.w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5" Type="http://schemas.openxmlformats.org/officeDocument/2006/relationships/oleObject" Target="../embeddings/oleObject33.bin"/><Relationship Id="rId10" Type="http://schemas.openxmlformats.org/officeDocument/2006/relationships/image" Target="../media/image36.wmf"/><Relationship Id="rId4" Type="http://schemas.openxmlformats.org/officeDocument/2006/relationships/image" Target="../media/image33.emf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image" Target="../media/image38.emf"/><Relationship Id="rId7" Type="http://schemas.openxmlformats.org/officeDocument/2006/relationships/image" Target="../media/image37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35.bin"/><Relationship Id="rId9" Type="http://schemas.openxmlformats.org/officeDocument/2006/relationships/image" Target="../media/image40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7" Type="http://schemas.openxmlformats.org/officeDocument/2006/relationships/image" Target="../media/image37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43.png"/><Relationship Id="rId4" Type="http://schemas.openxmlformats.org/officeDocument/2006/relationships/image" Target="../media/image42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43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46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12" Type="http://schemas.openxmlformats.org/officeDocument/2006/relationships/image" Target="../media/image26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11" Type="http://schemas.openxmlformats.org/officeDocument/2006/relationships/oleObject" Target="../embeddings/oleObject52.bin"/><Relationship Id="rId5" Type="http://schemas.openxmlformats.org/officeDocument/2006/relationships/oleObject" Target="../embeddings/oleObject49.bin"/><Relationship Id="rId10" Type="http://schemas.openxmlformats.org/officeDocument/2006/relationships/image" Target="../media/image55.emf"/><Relationship Id="rId4" Type="http://schemas.openxmlformats.org/officeDocument/2006/relationships/image" Target="../media/image52.emf"/><Relationship Id="rId9" Type="http://schemas.openxmlformats.org/officeDocument/2006/relationships/oleObject" Target="../embeddings/oleObject51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63.emf"/><Relationship Id="rId4" Type="http://schemas.openxmlformats.org/officeDocument/2006/relationships/image" Target="../media/image60.emf"/><Relationship Id="rId9" Type="http://schemas.openxmlformats.org/officeDocument/2006/relationships/oleObject" Target="../embeddings/oleObject58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66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6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3" Type="http://schemas.openxmlformats.org/officeDocument/2006/relationships/image" Target="../media/image73.emf"/><Relationship Id="rId7" Type="http://schemas.openxmlformats.org/officeDocument/2006/relationships/image" Target="../media/image75.emf"/><Relationship Id="rId2" Type="http://schemas.openxmlformats.org/officeDocument/2006/relationships/oleObject" Target="../embeddings/oleObject6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8.bin"/><Relationship Id="rId5" Type="http://schemas.openxmlformats.org/officeDocument/2006/relationships/image" Target="../media/image74.emf"/><Relationship Id="rId4" Type="http://schemas.openxmlformats.org/officeDocument/2006/relationships/oleObject" Target="../embeddings/oleObject67.bin"/><Relationship Id="rId9" Type="http://schemas.openxmlformats.org/officeDocument/2006/relationships/image" Target="../media/image7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oleObject" Target="../embeddings/oleObject70.bin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讲  概率检索模型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2054" y="616843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概率检索模型作为一个分类问题，</a:t>
            </a:r>
            <a:endParaRPr lang="en-US" altLang="zh-CN" b="0" i="0" dirty="0">
              <a:solidFill>
                <a:srgbClr val="191919"/>
              </a:solidFill>
              <a:effectLst/>
              <a:latin typeface="PingFang SC"/>
            </a:endParaRPr>
          </a:p>
          <a:p>
            <a:pPr lvl="1"/>
            <a:r>
              <a:rPr lang="en-US" altLang="zh-CN" dirty="0">
                <a:solidFill>
                  <a:srgbClr val="191919"/>
                </a:solidFill>
                <a:latin typeface="PingFang SC"/>
              </a:rPr>
              <a:t>P(R=1|q,d)</a:t>
            </a:r>
            <a:r>
              <a:rPr lang="zh-CN" altLang="en-US" dirty="0">
                <a:solidFill>
                  <a:srgbClr val="191919"/>
                </a:solidFill>
                <a:latin typeface="PingFang SC"/>
              </a:rPr>
              <a:t>代表给定一个文档</a:t>
            </a:r>
            <a:r>
              <a:rPr lang="en-US" altLang="zh-CN" dirty="0">
                <a:solidFill>
                  <a:srgbClr val="191919"/>
                </a:solidFill>
                <a:latin typeface="PingFang SC"/>
              </a:rPr>
              <a:t>D</a:t>
            </a:r>
            <a:r>
              <a:rPr lang="zh-CN" altLang="en-US" dirty="0">
                <a:solidFill>
                  <a:srgbClr val="191919"/>
                </a:solidFill>
                <a:latin typeface="PingFang SC"/>
              </a:rPr>
              <a:t>对应的相关性概率，</a:t>
            </a:r>
            <a:endParaRPr lang="en-US" altLang="zh-CN" dirty="0">
              <a:solidFill>
                <a:srgbClr val="191919"/>
              </a:solidFill>
              <a:latin typeface="PingFang SC"/>
            </a:endParaRPr>
          </a:p>
          <a:p>
            <a:pPr lvl="1"/>
            <a:r>
              <a:rPr lang="en-US" altLang="zh-CN" dirty="0">
                <a:solidFill>
                  <a:srgbClr val="191919"/>
                </a:solidFill>
                <a:latin typeface="PingFang SC"/>
              </a:rPr>
              <a:t>P(R=0|q,d)</a:t>
            </a:r>
            <a:r>
              <a:rPr lang="zh-CN" altLang="en-US" dirty="0">
                <a:solidFill>
                  <a:srgbClr val="191919"/>
                </a:solidFill>
                <a:latin typeface="PingFang SC"/>
              </a:rPr>
              <a:t>代表给定一个文档</a:t>
            </a:r>
            <a:r>
              <a:rPr lang="en-US" altLang="zh-CN" dirty="0">
                <a:solidFill>
                  <a:srgbClr val="191919"/>
                </a:solidFill>
                <a:latin typeface="PingFang SC"/>
              </a:rPr>
              <a:t>D</a:t>
            </a:r>
            <a:r>
              <a:rPr lang="zh-CN" altLang="en-US">
                <a:solidFill>
                  <a:srgbClr val="191919"/>
                </a:solidFill>
                <a:latin typeface="PingFang SC"/>
              </a:rPr>
              <a:t>对应的</a:t>
            </a:r>
            <a:r>
              <a:rPr lang="zh-CN" altLang="en-US" dirty="0">
                <a:solidFill>
                  <a:srgbClr val="191919"/>
                </a:solidFill>
                <a:latin typeface="PingFang SC"/>
              </a:rPr>
              <a:t>不相关概率。</a:t>
            </a:r>
            <a:endParaRPr lang="en-US" altLang="zh-CN" b="0" i="0" dirty="0">
              <a:solidFill>
                <a:srgbClr val="191919"/>
              </a:solidFill>
              <a:effectLst/>
              <a:latin typeface="PingFang SC"/>
            </a:endParaRPr>
          </a:p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对于某个文档</a:t>
            </a:r>
            <a:r>
              <a:rPr lang="en-US" altLang="zh-CN" dirty="0">
                <a:solidFill>
                  <a:srgbClr val="191919"/>
                </a:solidFill>
                <a:latin typeface="PingFang SC"/>
              </a:rPr>
              <a:t>d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来说，如果其属于相关文档子集的概率大于属于不相关文档子集的概率，我们就可以认为这个文档与用户查询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q 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是相关的。</a:t>
            </a:r>
            <a:endParaRPr lang="en-US" altLang="zh-CN" b="0" i="0" dirty="0">
              <a:solidFill>
                <a:srgbClr val="191919"/>
              </a:solidFill>
              <a:effectLst/>
              <a:latin typeface="PingFang SC"/>
            </a:endParaRPr>
          </a:p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即如果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P(R=1|q,d) &gt; P(R=0|q,d) 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，我们可以认为文档与用户查询时相关的。</a:t>
            </a:r>
            <a:endParaRPr lang="en-US" altLang="zh-CN" b="0" i="0" dirty="0">
              <a:solidFill>
                <a:srgbClr val="191919"/>
              </a:solidFill>
              <a:effectLst/>
              <a:latin typeface="PingFang SC"/>
            </a:endParaRPr>
          </a:p>
          <a:p>
            <a:r>
              <a:rPr lang="zh-CN" altLang="en-US" dirty="0">
                <a:solidFill>
                  <a:srgbClr val="191919"/>
                </a:solidFill>
                <a:latin typeface="PingFang SC"/>
              </a:rPr>
              <a:t>几率：</a:t>
            </a:r>
            <a:endParaRPr lang="zh-CN" alt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94921" y="4280108"/>
          <a:ext cx="4078287" cy="167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84400" imgH="849960" progId="Equation.3">
                  <p:embed/>
                </p:oleObj>
              </mc:Choice>
              <mc:Fallback>
                <p:oleObj name="Equation" r:id="rId2" imgW="2084400" imgH="84996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4921" y="4280108"/>
                        <a:ext cx="4078287" cy="167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657" y="4723238"/>
            <a:ext cx="1504996" cy="7917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A33C44-2A85-4499-AF79-0F3F6CB64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767" y="5679367"/>
            <a:ext cx="1411505" cy="902027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4836410-1856-466E-9BEA-F1F2E148A8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0593090"/>
              </p:ext>
            </p:extLst>
          </p:nvPr>
        </p:nvGraphicFramePr>
        <p:xfrm>
          <a:off x="4756845" y="6280150"/>
          <a:ext cx="37544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91280" imgH="191880" progId="Equation.3">
                  <p:embed/>
                </p:oleObj>
              </mc:Choice>
              <mc:Fallback>
                <p:oleObj name="Equation" r:id="rId6" imgW="1691280" imgH="191880" progId="Equation.3">
                  <p:embed/>
                  <p:pic>
                    <p:nvPicPr>
                      <p:cNvPr id="11264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6845" y="6280150"/>
                        <a:ext cx="3754437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Probability ranking principle   PRP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Theorem: Using the PRP is optimal, in that it minimizes the loss (Bayes risk) under 1/0 loss</a:t>
            </a:r>
          </a:p>
          <a:p>
            <a:pPr lvl="1"/>
            <a:r>
              <a:rPr lang="en-US" altLang="zh-CN" dirty="0"/>
              <a:t>Provable if all probabilities correct, etc.  [e.g., Ripley 1996]</a:t>
            </a:r>
          </a:p>
          <a:p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571" y="3213717"/>
            <a:ext cx="8790606" cy="31645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6739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1143000"/>
          </a:xfrm>
          <a:noFill/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/>
              <a:t>Probabilistic Retrieval Strategy</a:t>
            </a:r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905000" y="1752600"/>
            <a:ext cx="8458200" cy="4953000"/>
          </a:xfrm>
          <a:noFill/>
        </p:spPr>
        <p:txBody>
          <a:bodyPr vert="horz" lIns="90488" tIns="44450" rIns="90488" bIns="44450" rtlCol="0">
            <a:normAutofit/>
          </a:bodyPr>
          <a:lstStyle/>
          <a:p>
            <a:r>
              <a:rPr lang="en-US" dirty="0"/>
              <a:t>First, estimate how each term contributes to relevance</a:t>
            </a:r>
          </a:p>
          <a:p>
            <a:pPr lvl="1"/>
            <a:r>
              <a:rPr lang="en-US" dirty="0"/>
              <a:t>How do other things like term frequency and document length influence your judgments about document relevance? </a:t>
            </a:r>
          </a:p>
          <a:p>
            <a:pPr lvl="2"/>
            <a:r>
              <a:rPr lang="en-US" dirty="0"/>
              <a:t>Not at all in BIM</a:t>
            </a:r>
          </a:p>
          <a:p>
            <a:pPr lvl="2"/>
            <a:r>
              <a:rPr lang="en-US" dirty="0"/>
              <a:t>A more nuanced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有细微差别的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  </a:t>
            </a:r>
            <a:r>
              <a:rPr lang="en-US" dirty="0"/>
              <a:t>answer is given by BM25</a:t>
            </a:r>
          </a:p>
          <a:p>
            <a:r>
              <a:rPr lang="en-US" dirty="0"/>
              <a:t>Combine to find document relevance probability</a:t>
            </a:r>
          </a:p>
          <a:p>
            <a:r>
              <a:rPr lang="en-US" dirty="0"/>
              <a:t>Order documents by decreasing probability</a:t>
            </a:r>
          </a:p>
          <a:p>
            <a:endParaRPr lang="en-US" dirty="0"/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dirty="0"/>
              <a:t> Binary Independence Model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BIM  </a:t>
            </a:r>
            <a:r>
              <a:rPr lang="zh-CN" altLang="en-US" sz="2400" dirty="0"/>
              <a:t>二值独立概率模型</a:t>
            </a:r>
            <a:endParaRPr lang="en-US" altLang="zh-CN" sz="2400" dirty="0"/>
          </a:p>
          <a:p>
            <a:r>
              <a:rPr lang="en-US" altLang="zh-CN" sz="2400" dirty="0"/>
              <a:t>Traditionally used in conjunction with PRP</a:t>
            </a:r>
          </a:p>
          <a:p>
            <a:r>
              <a:rPr lang="en-US" altLang="zh-CN" sz="2400" b="1" dirty="0">
                <a:solidFill>
                  <a:schemeClr val="tx2"/>
                </a:solidFill>
              </a:rPr>
              <a:t>“Binary” = Boolean</a:t>
            </a:r>
            <a:r>
              <a:rPr lang="en-US" altLang="zh-CN" sz="2400" dirty="0"/>
              <a:t>: documents are represented as binary </a:t>
            </a:r>
            <a:r>
              <a:rPr lang="en-US" altLang="zh-CN" sz="2400" dirty="0">
                <a:solidFill>
                  <a:srgbClr val="FF0000"/>
                </a:solidFill>
              </a:rPr>
              <a:t>incidence vectors</a:t>
            </a:r>
            <a:r>
              <a:rPr lang="zh-CN" altLang="en-US" sz="2400" dirty="0"/>
              <a:t>关联向量 </a:t>
            </a:r>
            <a:r>
              <a:rPr lang="en-US" altLang="zh-CN" sz="2400" dirty="0"/>
              <a:t> of terms </a:t>
            </a:r>
          </a:p>
          <a:p>
            <a:pPr lvl="1"/>
            <a:r>
              <a:rPr lang="en-US" altLang="zh-CN" sz="2800" dirty="0"/>
              <a:t>  </a:t>
            </a:r>
          </a:p>
          <a:p>
            <a:pPr lvl="1"/>
            <a:r>
              <a:rPr lang="en-US" altLang="zh-CN" sz="2800" dirty="0"/>
              <a:t>               </a:t>
            </a:r>
            <a:r>
              <a:rPr lang="en-US" altLang="zh-CN" u="sng" dirty="0" err="1"/>
              <a:t>iff</a:t>
            </a:r>
            <a:r>
              <a:rPr lang="en-US" altLang="zh-CN" u="sng" dirty="0"/>
              <a:t> 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term 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/>
              <a:t> is present in document </a:t>
            </a:r>
            <a:r>
              <a:rPr lang="en-US" altLang="zh-CN" i="1" dirty="0"/>
              <a:t>x</a:t>
            </a:r>
            <a:r>
              <a:rPr lang="en-US" altLang="zh-CN" dirty="0"/>
              <a:t>.</a:t>
            </a:r>
          </a:p>
          <a:p>
            <a:r>
              <a:rPr lang="en-US" altLang="zh-CN" sz="2400" b="1" dirty="0">
                <a:solidFill>
                  <a:schemeClr val="tx2"/>
                </a:solidFill>
              </a:rPr>
              <a:t>“Independence”:</a:t>
            </a:r>
            <a:r>
              <a:rPr lang="en-US" altLang="zh-CN" sz="2400" dirty="0"/>
              <a:t> terms occur in documents independently  </a:t>
            </a:r>
          </a:p>
          <a:p>
            <a:r>
              <a:rPr lang="en-US" altLang="zh-CN" sz="2400" dirty="0"/>
              <a:t>Different documents can be modeled as the same vector</a:t>
            </a:r>
          </a:p>
          <a:p>
            <a:pPr lvl="1"/>
            <a:r>
              <a:rPr lang="en-US" altLang="zh-CN" sz="2000" dirty="0"/>
              <a:t>Bag of word</a:t>
            </a:r>
          </a:p>
          <a:p>
            <a:endParaRPr lang="en-US" sz="2400" dirty="0"/>
          </a:p>
        </p:txBody>
      </p:sp>
      <p:graphicFrame>
        <p:nvGraphicFramePr>
          <p:cNvPr id="118788" name="Object 4"/>
          <p:cNvGraphicFramePr>
            <a:graphicFrameLocks noChangeAspect="1"/>
          </p:cNvGraphicFramePr>
          <p:nvPr/>
        </p:nvGraphicFramePr>
        <p:xfrm>
          <a:off x="1699936" y="3507369"/>
          <a:ext cx="2017450" cy="510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公式 3.0" r:id="rId2" imgW="901309" imgH="228501" progId="Equation.3">
                  <p:embed/>
                </p:oleObj>
              </mc:Choice>
              <mc:Fallback>
                <p:oleObj name="Microsoft 公式 3.0" r:id="rId2" imgW="901309" imgH="228501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9936" y="3507369"/>
                        <a:ext cx="2017450" cy="5109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9" name="Object 5"/>
          <p:cNvGraphicFramePr>
            <a:graphicFrameLocks noChangeAspect="1"/>
          </p:cNvGraphicFramePr>
          <p:nvPr/>
        </p:nvGraphicFramePr>
        <p:xfrm>
          <a:off x="1675660" y="3892903"/>
          <a:ext cx="8382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8300" imgH="228600" progId="Equation.3">
                  <p:embed/>
                </p:oleObj>
              </mc:Choice>
              <mc:Fallback>
                <p:oleObj name="Equation" r:id="rId4" imgW="36830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5660" y="3892903"/>
                        <a:ext cx="838200" cy="52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Independence Model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Queries: binary term incidence vectors</a:t>
            </a:r>
          </a:p>
          <a:p>
            <a:r>
              <a:rPr lang="en-US" dirty="0"/>
              <a:t>Given query </a:t>
            </a:r>
            <a:r>
              <a:rPr lang="en-US" b="1" i="1" dirty="0">
                <a:solidFill>
                  <a:schemeClr val="tx2"/>
                </a:solidFill>
              </a:rPr>
              <a:t>q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for each document </a:t>
            </a:r>
            <a:r>
              <a:rPr lang="en-US" b="1" i="1" dirty="0">
                <a:solidFill>
                  <a:schemeClr val="tx2"/>
                </a:solidFill>
              </a:rPr>
              <a:t>d</a:t>
            </a:r>
            <a:r>
              <a:rPr lang="en-US" dirty="0"/>
              <a:t> need to compute </a:t>
            </a:r>
            <a:r>
              <a:rPr lang="en-US" b="1" i="1" dirty="0">
                <a:solidFill>
                  <a:schemeClr val="tx2"/>
                </a:solidFill>
              </a:rPr>
              <a:t>p</a:t>
            </a:r>
            <a:r>
              <a:rPr lang="en-US" b="1" dirty="0">
                <a:solidFill>
                  <a:schemeClr val="tx2"/>
                </a:solidFill>
              </a:rPr>
              <a:t>(</a:t>
            </a:r>
            <a:r>
              <a:rPr lang="en-US" b="1" i="1" dirty="0">
                <a:solidFill>
                  <a:schemeClr val="tx2"/>
                </a:solidFill>
              </a:rPr>
              <a:t>R </a:t>
            </a:r>
            <a:r>
              <a:rPr lang="en-US" b="1" dirty="0">
                <a:solidFill>
                  <a:schemeClr val="tx2"/>
                </a:solidFill>
              </a:rPr>
              <a:t>|</a:t>
            </a:r>
            <a:r>
              <a:rPr lang="en-US" b="1" i="1" dirty="0" err="1">
                <a:solidFill>
                  <a:schemeClr val="tx2"/>
                </a:solidFill>
              </a:rPr>
              <a:t>q,d</a:t>
            </a:r>
            <a:r>
              <a:rPr lang="en-US" b="1" dirty="0">
                <a:solidFill>
                  <a:schemeClr val="tx2"/>
                </a:solidFill>
              </a:rPr>
              <a:t>)</a:t>
            </a:r>
            <a:endParaRPr lang="en-US" i="1" dirty="0"/>
          </a:p>
          <a:p>
            <a:pPr lvl="1"/>
            <a:r>
              <a:rPr lang="en-US" dirty="0"/>
              <a:t>replace with computing </a:t>
            </a:r>
            <a:r>
              <a:rPr lang="en-US" b="1" i="1" dirty="0">
                <a:solidFill>
                  <a:schemeClr val="tx2"/>
                </a:solidFill>
              </a:rPr>
              <a:t>p</a:t>
            </a:r>
            <a:r>
              <a:rPr lang="en-US" b="1" dirty="0">
                <a:solidFill>
                  <a:schemeClr val="tx2"/>
                </a:solidFill>
              </a:rPr>
              <a:t>(</a:t>
            </a:r>
            <a:r>
              <a:rPr lang="en-US" b="1" i="1" dirty="0">
                <a:solidFill>
                  <a:schemeClr val="tx2"/>
                </a:solidFill>
              </a:rPr>
              <a:t>R </a:t>
            </a:r>
            <a:r>
              <a:rPr lang="en-US" b="1" dirty="0">
                <a:solidFill>
                  <a:schemeClr val="tx2"/>
                </a:solidFill>
              </a:rPr>
              <a:t>|</a:t>
            </a:r>
            <a:r>
              <a:rPr lang="en-US" b="1" i="1" dirty="0" err="1">
                <a:solidFill>
                  <a:schemeClr val="tx2"/>
                </a:solidFill>
              </a:rPr>
              <a:t>q,x</a:t>
            </a:r>
            <a:r>
              <a:rPr lang="en-US" b="1" dirty="0">
                <a:solidFill>
                  <a:schemeClr val="tx2"/>
                </a:solidFill>
              </a:rPr>
              <a:t>)</a:t>
            </a:r>
            <a:r>
              <a:rPr lang="en-US" dirty="0"/>
              <a:t> where</a:t>
            </a:r>
            <a:r>
              <a:rPr lang="en-US" b="1" i="1" dirty="0">
                <a:solidFill>
                  <a:schemeClr val="tx2"/>
                </a:solidFill>
              </a:rPr>
              <a:t> x</a:t>
            </a:r>
            <a:r>
              <a:rPr lang="en-US" i="1" dirty="0"/>
              <a:t> </a:t>
            </a:r>
            <a:r>
              <a:rPr lang="en-US" dirty="0"/>
              <a:t>is binary term incidence vector representing </a:t>
            </a:r>
            <a:r>
              <a:rPr lang="en-US" b="1" i="1" dirty="0">
                <a:solidFill>
                  <a:schemeClr val="tx2"/>
                </a:solidFill>
              </a:rPr>
              <a:t>d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Interested only in ranking</a:t>
            </a:r>
          </a:p>
          <a:p>
            <a:r>
              <a:rPr lang="en-US" dirty="0">
                <a:solidFill>
                  <a:schemeClr val="tx2"/>
                </a:solidFill>
              </a:rPr>
              <a:t>Will use odds and Bayes’ Rule:</a:t>
            </a:r>
            <a:endParaRPr lang="en-US" b="1" i="1" dirty="0">
              <a:solidFill>
                <a:schemeClr val="tx2"/>
              </a:solidFill>
            </a:endParaRPr>
          </a:p>
        </p:txBody>
      </p:sp>
      <p:graphicFrame>
        <p:nvGraphicFramePr>
          <p:cNvPr id="119812" name="Object 4"/>
          <p:cNvGraphicFramePr>
            <a:graphicFrameLocks noChangeAspect="1"/>
          </p:cNvGraphicFramePr>
          <p:nvPr/>
        </p:nvGraphicFramePr>
        <p:xfrm>
          <a:off x="2727326" y="4889501"/>
          <a:ext cx="6659563" cy="161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91120" imgH="786240" progId="Equation.3">
                  <p:embed/>
                </p:oleObj>
              </mc:Choice>
              <mc:Fallback>
                <p:oleObj name="Equation" r:id="rId2" imgW="3291120" imgH="78624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7326" y="4889501"/>
                        <a:ext cx="6659563" cy="1611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43" name="Rectangle 11"/>
          <p:cNvSpPr>
            <a:spLocks noChangeArrowheads="1"/>
          </p:cNvSpPr>
          <p:nvPr/>
        </p:nvSpPr>
        <p:spPr bwMode="auto">
          <a:xfrm>
            <a:off x="7435850" y="1676400"/>
            <a:ext cx="1798638" cy="9906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0841" name="Rectangle 9"/>
          <p:cNvSpPr>
            <a:spLocks noChangeArrowheads="1"/>
          </p:cNvSpPr>
          <p:nvPr/>
        </p:nvSpPr>
        <p:spPr bwMode="auto">
          <a:xfrm>
            <a:off x="6019800" y="1676400"/>
            <a:ext cx="1295400" cy="91440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Independence Model</a:t>
            </a:r>
          </a:p>
        </p:txBody>
      </p:sp>
      <p:grpSp>
        <p:nvGrpSpPr>
          <p:cNvPr id="120835" name="Group 3"/>
          <p:cNvGrpSpPr/>
          <p:nvPr/>
        </p:nvGrpSpPr>
        <p:grpSpPr bwMode="auto">
          <a:xfrm>
            <a:off x="2514602" y="3733801"/>
            <a:ext cx="5103813" cy="2873375"/>
            <a:chOff x="624" y="2352"/>
            <a:chExt cx="3215" cy="1810"/>
          </a:xfrm>
        </p:grpSpPr>
        <p:sp>
          <p:nvSpPr>
            <p:cNvPr id="120836" name="Text Box 4"/>
            <p:cNvSpPr txBox="1">
              <a:spLocks noChangeArrowheads="1"/>
            </p:cNvSpPr>
            <p:nvPr/>
          </p:nvSpPr>
          <p:spPr bwMode="auto">
            <a:xfrm>
              <a:off x="624" y="2352"/>
              <a:ext cx="2903" cy="2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2400" dirty="0">
                  <a:latin typeface="Times New Roman" panose="02020603050405020304" pitchFamily="18" charset="0"/>
                </a:rPr>
                <a:t> Using </a:t>
              </a:r>
              <a:r>
                <a:rPr lang="en-US" sz="24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Independence</a:t>
              </a:r>
              <a:r>
                <a:rPr lang="en-US" sz="2400" dirty="0">
                  <a:latin typeface="Times New Roman" panose="02020603050405020304" pitchFamily="18" charset="0"/>
                </a:rPr>
                <a:t> Assumption:</a:t>
              </a:r>
            </a:p>
          </p:txBody>
        </p:sp>
        <p:graphicFrame>
          <p:nvGraphicFramePr>
            <p:cNvPr id="120837" name="Object 5"/>
            <p:cNvGraphicFramePr>
              <a:graphicFrameLocks noChangeAspect="1"/>
            </p:cNvGraphicFramePr>
            <p:nvPr/>
          </p:nvGraphicFramePr>
          <p:xfrm>
            <a:off x="776" y="3580"/>
            <a:ext cx="3063" cy="5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386080" imgH="447840" progId="Equation.3">
                    <p:embed/>
                  </p:oleObj>
                </mc:Choice>
                <mc:Fallback>
                  <p:oleObj name="Equation" r:id="rId2" imgW="2386080" imgH="447840" progId="Equation.3">
                    <p:embed/>
                    <p:pic>
                      <p:nvPicPr>
                        <p:cNvPr id="0" name="Picture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6" y="3580"/>
                          <a:ext cx="3063" cy="5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5"/>
            <p:cNvGraphicFramePr>
              <a:graphicFrameLocks noChangeAspect="1"/>
            </p:cNvGraphicFramePr>
            <p:nvPr/>
          </p:nvGraphicFramePr>
          <p:xfrm>
            <a:off x="807" y="2776"/>
            <a:ext cx="2658" cy="5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075400" imgH="447840" progId="Equation.3">
                    <p:embed/>
                  </p:oleObj>
                </mc:Choice>
                <mc:Fallback>
                  <p:oleObj name="Equation" r:id="rId4" imgW="2075400" imgH="447840" progId="Equation.3">
                    <p:embed/>
                    <p:pic>
                      <p:nvPicPr>
                        <p:cNvPr id="0" name="Picture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7" y="2776"/>
                          <a:ext cx="2658" cy="5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0838" name="Object 6"/>
          <p:cNvGraphicFramePr>
            <a:graphicFrameLocks noChangeAspect="1"/>
          </p:cNvGraphicFramePr>
          <p:nvPr/>
        </p:nvGraphicFramePr>
        <p:xfrm>
          <a:off x="2422526" y="1739900"/>
          <a:ext cx="6811963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364560" imgH="420480" progId="Equation.3">
                  <p:embed/>
                </p:oleObj>
              </mc:Choice>
              <mc:Fallback>
                <p:oleObj name="Equation" r:id="rId6" imgW="3364560" imgH="420480" progId="Equation.3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526" y="1739900"/>
                        <a:ext cx="6811963" cy="871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40" name="AutoShape 8"/>
          <p:cNvSpPr/>
          <p:nvPr/>
        </p:nvSpPr>
        <p:spPr bwMode="auto">
          <a:xfrm>
            <a:off x="4267200" y="2819400"/>
            <a:ext cx="1752600" cy="711200"/>
          </a:xfrm>
          <a:prstGeom prst="borderCallout2">
            <a:avLst>
              <a:gd name="adj1" fmla="val 11250"/>
              <a:gd name="adj2" fmla="val 104347"/>
              <a:gd name="adj3" fmla="val 11250"/>
              <a:gd name="adj4" fmla="val 119204"/>
              <a:gd name="adj5" fmla="val -24532"/>
              <a:gd name="adj6" fmla="val 125542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2000">
                <a:latin typeface="Times New Roman" panose="02020603050405020304" pitchFamily="18" charset="0"/>
              </a:rPr>
              <a:t>Constant for a given query</a:t>
            </a:r>
            <a:endParaRPr lang="en-US">
              <a:latin typeface="Times New Roman" panose="02020603050405020304" pitchFamily="18" charset="0"/>
            </a:endParaRPr>
          </a:p>
        </p:txBody>
      </p:sp>
      <p:sp>
        <p:nvSpPr>
          <p:cNvPr id="120844" name="AutoShape 12"/>
          <p:cNvSpPr/>
          <p:nvPr/>
        </p:nvSpPr>
        <p:spPr bwMode="auto">
          <a:xfrm>
            <a:off x="8121651" y="2971800"/>
            <a:ext cx="2119313" cy="406400"/>
          </a:xfrm>
          <a:prstGeom prst="borderCallout2">
            <a:avLst>
              <a:gd name="adj1" fmla="val 28125"/>
              <a:gd name="adj2" fmla="val -3597"/>
              <a:gd name="adj3" fmla="val 28125"/>
              <a:gd name="adj4" fmla="val -11759"/>
              <a:gd name="adj5" fmla="val -60940"/>
              <a:gd name="adj6" fmla="val -20074"/>
            </a:avLst>
          </a:prstGeom>
          <a:solidFill>
            <a:srgbClr val="99CC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2000">
                <a:latin typeface="Times New Roman" panose="02020603050405020304" pitchFamily="18" charset="0"/>
              </a:rPr>
              <a:t>Needs estimation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Independence Model</a:t>
            </a:r>
          </a:p>
        </p:txBody>
      </p:sp>
      <p:sp>
        <p:nvSpPr>
          <p:cNvPr id="121860" name="Text Box 4"/>
          <p:cNvSpPr txBox="1">
            <a:spLocks noChangeArrowheads="1"/>
          </p:cNvSpPr>
          <p:nvPr/>
        </p:nvSpPr>
        <p:spPr bwMode="auto">
          <a:xfrm>
            <a:off x="2498726" y="2784475"/>
            <a:ext cx="274947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Since </a:t>
            </a:r>
            <a:r>
              <a:rPr lang="en-US" i="1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lang="en-US" i="1" baseline="-2500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either </a:t>
            </a:r>
            <a:r>
              <a:rPr lang="en-US" dirty="0">
                <a:latin typeface="Times New Roman" panose="02020603050405020304"/>
                <a:cs typeface="Times New Roman" panose="02020603050405020304"/>
              </a:rPr>
              <a:t>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graphicFrame>
        <p:nvGraphicFramePr>
          <p:cNvPr id="121861" name="Object 5"/>
          <p:cNvGraphicFramePr>
            <a:graphicFrameLocks noChangeAspect="1"/>
          </p:cNvGraphicFramePr>
          <p:nvPr/>
        </p:nvGraphicFramePr>
        <p:xfrm>
          <a:off x="2479675" y="2971800"/>
          <a:ext cx="7689850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949560" imgH="466200" progId="Equation.3">
                  <p:embed/>
                </p:oleObj>
              </mc:Choice>
              <mc:Fallback>
                <p:oleObj name="Equation" r:id="rId2" imgW="3949560" imgH="466200" progId="Equation.3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2971800"/>
                        <a:ext cx="7689850" cy="1042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1862" name="Group 6"/>
          <p:cNvGrpSpPr/>
          <p:nvPr/>
        </p:nvGrpSpPr>
        <p:grpSpPr bwMode="auto">
          <a:xfrm>
            <a:off x="2590800" y="4343400"/>
            <a:ext cx="6629400" cy="1206500"/>
            <a:chOff x="614" y="2648"/>
            <a:chExt cx="4176" cy="760"/>
          </a:xfrm>
        </p:grpSpPr>
        <p:grpSp>
          <p:nvGrpSpPr>
            <p:cNvPr id="121863" name="Group 7"/>
            <p:cNvGrpSpPr/>
            <p:nvPr/>
          </p:nvGrpSpPr>
          <p:grpSpPr bwMode="auto">
            <a:xfrm>
              <a:off x="614" y="2648"/>
              <a:ext cx="3936" cy="282"/>
              <a:chOff x="614" y="2648"/>
              <a:chExt cx="3936" cy="282"/>
            </a:xfrm>
          </p:grpSpPr>
          <p:sp>
            <p:nvSpPr>
              <p:cNvPr id="121864" name="Text Box 8"/>
              <p:cNvSpPr txBox="1">
                <a:spLocks noChangeArrowheads="1"/>
              </p:cNvSpPr>
              <p:nvPr/>
            </p:nvSpPr>
            <p:spPr bwMode="auto">
              <a:xfrm>
                <a:off x="614" y="2666"/>
                <a:ext cx="449" cy="2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>
                  <a:buFontTx/>
                  <a:buChar char="•"/>
                </a:pPr>
                <a:r>
                  <a:rPr lang="en-US" dirty="0">
                    <a:latin typeface="Times New Roman" panose="02020603050405020304" pitchFamily="18" charset="0"/>
                  </a:rPr>
                  <a:t> </a:t>
                </a:r>
                <a:r>
                  <a:rPr lang="en-US" sz="2000" dirty="0"/>
                  <a:t>Let</a:t>
                </a:r>
                <a:r>
                  <a:rPr lang="en-US" dirty="0">
                    <a:latin typeface="Times New Roman" panose="02020603050405020304" pitchFamily="18" charset="0"/>
                  </a:rPr>
                  <a:t> </a:t>
                </a:r>
              </a:p>
            </p:txBody>
          </p:sp>
          <p:graphicFrame>
            <p:nvGraphicFramePr>
              <p:cNvPr id="121865" name="Object 9"/>
              <p:cNvGraphicFramePr>
                <a:graphicFrameLocks noChangeAspect="1"/>
              </p:cNvGraphicFramePr>
              <p:nvPr/>
            </p:nvGraphicFramePr>
            <p:xfrm>
              <a:off x="981" y="2648"/>
              <a:ext cx="1783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" imgW="1362240" imgH="200880" progId="Equation.3">
                      <p:embed/>
                    </p:oleObj>
                  </mc:Choice>
                  <mc:Fallback>
                    <p:oleObj name="Equation" r:id="rId4" imgW="1362240" imgH="200880" progId="Equation.3">
                      <p:embed/>
                      <p:pic>
                        <p:nvPicPr>
                          <p:cNvPr id="0" name="Picture 6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81" y="2648"/>
                            <a:ext cx="1783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1866" name="Object 10"/>
              <p:cNvGraphicFramePr>
                <a:graphicFrameLocks noChangeAspect="1"/>
              </p:cNvGraphicFramePr>
              <p:nvPr/>
            </p:nvGraphicFramePr>
            <p:xfrm>
              <a:off x="2801" y="2648"/>
              <a:ext cx="1749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1334520" imgH="200880" progId="Equation.3">
                      <p:embed/>
                    </p:oleObj>
                  </mc:Choice>
                  <mc:Fallback>
                    <p:oleObj name="Equation" r:id="rId6" imgW="1334520" imgH="200880" progId="Equation.3">
                      <p:embed/>
                      <p:pic>
                        <p:nvPicPr>
                          <p:cNvPr id="0" name="Picture 6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01" y="2648"/>
                            <a:ext cx="1749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21867" name="Text Box 11"/>
            <p:cNvSpPr txBox="1">
              <a:spLocks noChangeArrowheads="1"/>
            </p:cNvSpPr>
            <p:nvPr/>
          </p:nvSpPr>
          <p:spPr bwMode="auto">
            <a:xfrm>
              <a:off x="662" y="3146"/>
              <a:ext cx="3688" cy="25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dirty="0">
                  <a:latin typeface="Times New Roman" panose="02020603050405020304" pitchFamily="18" charset="0"/>
                </a:rPr>
                <a:t>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Assume, for all terms not occurring in the query</a:t>
              </a:r>
              <a:r>
                <a:rPr lang="en-US" sz="2000" dirty="0">
                  <a:latin typeface="Times New Roman" panose="02020603050405020304" pitchFamily="18" charset="0"/>
                </a:rPr>
                <a:t> (</a:t>
              </a:r>
              <a:r>
                <a:rPr lang="en-US" sz="2000" i="1" dirty="0">
                  <a:latin typeface="Times New Roman" panose="02020603050405020304" pitchFamily="18" charset="0"/>
                </a:rPr>
                <a:t>q</a:t>
              </a:r>
              <a:r>
                <a:rPr lang="en-US" sz="1400" i="1" baseline="-25000" dirty="0">
                  <a:latin typeface="Times New Roman" panose="02020603050405020304" pitchFamily="18" charset="0"/>
                </a:rPr>
                <a:t>i</a:t>
              </a:r>
              <a:r>
                <a:rPr lang="en-US" sz="2000" i="1" dirty="0">
                  <a:latin typeface="Times New Roman" panose="02020603050405020304" pitchFamily="18" charset="0"/>
                </a:rPr>
                <a:t>=0</a:t>
              </a:r>
              <a:r>
                <a:rPr lang="en-US" sz="2000" dirty="0">
                  <a:latin typeface="Times New Roman" panose="02020603050405020304" pitchFamily="18" charset="0"/>
                </a:rPr>
                <a:t>)</a:t>
              </a:r>
              <a:endParaRPr lang="en-US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21868" name="Object 12"/>
            <p:cNvGraphicFramePr>
              <a:graphicFrameLocks noChangeAspect="1"/>
            </p:cNvGraphicFramePr>
            <p:nvPr/>
          </p:nvGraphicFramePr>
          <p:xfrm>
            <a:off x="4262" y="3120"/>
            <a:ext cx="52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419100" imgH="228600" progId="Equation.3">
                    <p:embed/>
                  </p:oleObj>
                </mc:Choice>
                <mc:Fallback>
                  <p:oleObj name="Equation" r:id="rId8" imgW="419100" imgH="228600" progId="Equation.3">
                    <p:embed/>
                    <p:pic>
                      <p:nvPicPr>
                        <p:cNvPr id="0" name="Picture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2" y="3120"/>
                          <a:ext cx="528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ct 5"/>
          <p:cNvGraphicFramePr>
            <a:graphicFrameLocks noChangeAspect="1"/>
          </p:cNvGraphicFramePr>
          <p:nvPr/>
        </p:nvGraphicFramePr>
        <p:xfrm>
          <a:off x="2755902" y="1676401"/>
          <a:ext cx="4862513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386080" imgH="447840" progId="Equation.3">
                  <p:embed/>
                </p:oleObj>
              </mc:Choice>
              <mc:Fallback>
                <p:oleObj name="Equation" r:id="rId10" imgW="2386080" imgH="447840" progId="Equation.3">
                  <p:embed/>
                  <p:pic>
                    <p:nvPicPr>
                      <p:cNvPr id="0" name="Picture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5902" y="1676401"/>
                        <a:ext cx="4862513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/>
        </p:nvGraphicFramePr>
        <p:xfrm>
          <a:off x="3429001" y="5491164"/>
          <a:ext cx="4659313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386080" imgH="557640" progId="Equation.3">
                  <p:embed/>
                </p:oleObj>
              </mc:Choice>
              <mc:Fallback>
                <p:oleObj name="Equation" r:id="rId12" imgW="2386080" imgH="557640" progId="Equation.3">
                  <p:embed/>
                  <p:pic>
                    <p:nvPicPr>
                      <p:cNvPr id="0" name="Picture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1" y="5491164"/>
                        <a:ext cx="4659313" cy="1235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60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8861221"/>
              </p:ext>
            </p:extLst>
          </p:nvPr>
        </p:nvGraphicFramePr>
        <p:xfrm>
          <a:off x="2460594" y="2172958"/>
          <a:ext cx="6866878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9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document</a:t>
                      </a:r>
                    </a:p>
                    <a:p>
                      <a:r>
                        <a:rPr lang="en-US" sz="2000" dirty="0"/>
                        <a:t>relevant (R=1)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document</a:t>
                      </a:r>
                    </a:p>
                    <a:p>
                      <a:r>
                        <a:rPr lang="en-US" sz="2000" dirty="0"/>
                        <a:t>not relevant (R=0)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term present  </a:t>
                      </a:r>
                      <a:r>
                        <a:rPr lang="en-US" altLang="zh-CN" sz="2000" dirty="0"/>
                        <a:t>x</a:t>
                      </a:r>
                      <a:r>
                        <a:rPr lang="en-US" altLang="zh-CN" sz="2000" baseline="-25000" dirty="0"/>
                        <a:t>i</a:t>
                      </a:r>
                      <a:r>
                        <a:rPr lang="en-US" altLang="zh-CN" sz="2000" dirty="0"/>
                        <a:t> = 1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</a:t>
                      </a:r>
                      <a:r>
                        <a:rPr lang="en-US" sz="2000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r</a:t>
                      </a:r>
                      <a:r>
                        <a:rPr lang="en-US" sz="2000" baseline="-25000" dirty="0" err="1"/>
                        <a:t>i</a:t>
                      </a:r>
                      <a:endParaRPr lang="en-US" sz="20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term absent   </a:t>
                      </a:r>
                      <a:r>
                        <a:rPr lang="en-US" altLang="zh-CN" sz="2000" dirty="0"/>
                        <a:t>x</a:t>
                      </a:r>
                      <a:r>
                        <a:rPr lang="en-US" altLang="zh-CN" sz="2000" baseline="-25000" dirty="0"/>
                        <a:t>i</a:t>
                      </a:r>
                      <a:r>
                        <a:rPr lang="en-US" altLang="zh-CN" sz="2000" dirty="0"/>
                        <a:t> = 0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(1 –</a:t>
                      </a:r>
                      <a:r>
                        <a:rPr lang="en-US" sz="2000" baseline="0" dirty="0"/>
                        <a:t> p</a:t>
                      </a:r>
                      <a:r>
                        <a:rPr lang="en-US" sz="2000" baseline="-25000" dirty="0"/>
                        <a:t>i</a:t>
                      </a:r>
                      <a:r>
                        <a:rPr lang="en-US" sz="2000" baseline="0" dirty="0"/>
                        <a:t>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(1</a:t>
                      </a:r>
                      <a:r>
                        <a:rPr lang="en-US" sz="2000" baseline="0" dirty="0"/>
                        <a:t> – </a:t>
                      </a:r>
                      <a:r>
                        <a:rPr lang="en-US" sz="2000" baseline="0" dirty="0" err="1"/>
                        <a:t>r</a:t>
                      </a:r>
                      <a:r>
                        <a:rPr lang="en-US" sz="2000" baseline="-25000" dirty="0" err="1"/>
                        <a:t>i</a:t>
                      </a:r>
                      <a:r>
                        <a:rPr lang="en-US" sz="2000" baseline="0" dirty="0"/>
                        <a:t>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85" name="Group 5"/>
          <p:cNvGrpSpPr/>
          <p:nvPr/>
        </p:nvGrpSpPr>
        <p:grpSpPr bwMode="auto">
          <a:xfrm>
            <a:off x="3352800" y="2438401"/>
            <a:ext cx="3505200" cy="728663"/>
            <a:chOff x="1152" y="1536"/>
            <a:chExt cx="2208" cy="459"/>
          </a:xfrm>
        </p:grpSpPr>
        <p:sp>
          <p:nvSpPr>
            <p:cNvPr id="122886" name="Oval 6"/>
            <p:cNvSpPr>
              <a:spLocks noChangeArrowheads="1"/>
            </p:cNvSpPr>
            <p:nvPr/>
          </p:nvSpPr>
          <p:spPr bwMode="auto">
            <a:xfrm>
              <a:off x="2736" y="1536"/>
              <a:ext cx="624" cy="24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87" name="AutoShape 7"/>
            <p:cNvSpPr/>
            <p:nvPr/>
          </p:nvSpPr>
          <p:spPr bwMode="auto">
            <a:xfrm>
              <a:off x="1152" y="1739"/>
              <a:ext cx="1392" cy="256"/>
            </a:xfrm>
            <a:prstGeom prst="borderCallout1">
              <a:avLst>
                <a:gd name="adj1" fmla="val -18750"/>
                <a:gd name="adj2" fmla="val 5171"/>
                <a:gd name="adj3" fmla="val -18750"/>
                <a:gd name="adj4" fmla="val 109338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>
              <a:spAutoFit/>
            </a:bodyPr>
            <a:lstStyle/>
            <a:p>
              <a:pPr eaLnBrk="0" hangingPunct="0"/>
              <a:r>
                <a:rPr lang="en-US" sz="2000" dirty="0">
                  <a:latin typeface="Times New Roman" panose="02020603050405020304" pitchFamily="18" charset="0"/>
                </a:rPr>
                <a:t>All matching terms</a:t>
              </a:r>
            </a:p>
          </p:txBody>
        </p:sp>
      </p:grpSp>
      <p:grpSp>
        <p:nvGrpSpPr>
          <p:cNvPr id="122888" name="Group 8"/>
          <p:cNvGrpSpPr/>
          <p:nvPr/>
        </p:nvGrpSpPr>
        <p:grpSpPr bwMode="auto">
          <a:xfrm>
            <a:off x="7239000" y="2438400"/>
            <a:ext cx="3048000" cy="1168400"/>
            <a:chOff x="3600" y="1536"/>
            <a:chExt cx="1920" cy="736"/>
          </a:xfrm>
        </p:grpSpPr>
        <p:sp>
          <p:nvSpPr>
            <p:cNvPr id="122889" name="AutoShape 9"/>
            <p:cNvSpPr>
              <a:spLocks noChangeArrowheads="1"/>
            </p:cNvSpPr>
            <p:nvPr/>
          </p:nvSpPr>
          <p:spPr bwMode="auto">
            <a:xfrm>
              <a:off x="3600" y="1536"/>
              <a:ext cx="432" cy="336"/>
            </a:xfrm>
            <a:prstGeom prst="flowChartAlternateProcess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0" name="AutoShape 10"/>
            <p:cNvSpPr/>
            <p:nvPr/>
          </p:nvSpPr>
          <p:spPr bwMode="auto">
            <a:xfrm>
              <a:off x="4224" y="1824"/>
              <a:ext cx="1296" cy="448"/>
            </a:xfrm>
            <a:prstGeom prst="borderCallout2">
              <a:avLst>
                <a:gd name="adj1" fmla="val 16069"/>
                <a:gd name="adj2" fmla="val -3704"/>
                <a:gd name="adj3" fmla="val 16069"/>
                <a:gd name="adj4" fmla="val -10801"/>
                <a:gd name="adj5" fmla="val 9153"/>
                <a:gd name="adj6" fmla="val -3619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>
              <a:spAutoFit/>
            </a:bodyPr>
            <a:lstStyle/>
            <a:p>
              <a:pPr eaLnBrk="0" hangingPunct="0"/>
              <a:r>
                <a:rPr lang="en-US" sz="2000">
                  <a:latin typeface="Times New Roman" panose="02020603050405020304" pitchFamily="18" charset="0"/>
                </a:rPr>
                <a:t>Non-matching query terms</a:t>
              </a:r>
            </a:p>
          </p:txBody>
        </p:sp>
      </p:grpSp>
      <p:sp>
        <p:nvSpPr>
          <p:cNvPr id="122891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Independence Model</a:t>
            </a:r>
          </a:p>
        </p:txBody>
      </p:sp>
      <p:grpSp>
        <p:nvGrpSpPr>
          <p:cNvPr id="122892" name="Group 12"/>
          <p:cNvGrpSpPr/>
          <p:nvPr/>
        </p:nvGrpSpPr>
        <p:grpSpPr bwMode="auto">
          <a:xfrm>
            <a:off x="2838450" y="5715001"/>
            <a:ext cx="3505200" cy="728663"/>
            <a:chOff x="1152" y="1536"/>
            <a:chExt cx="2208" cy="459"/>
          </a:xfrm>
        </p:grpSpPr>
        <p:sp>
          <p:nvSpPr>
            <p:cNvPr id="122893" name="Oval 13"/>
            <p:cNvSpPr>
              <a:spLocks noChangeArrowheads="1"/>
            </p:cNvSpPr>
            <p:nvPr/>
          </p:nvSpPr>
          <p:spPr bwMode="auto">
            <a:xfrm>
              <a:off x="2736" y="1536"/>
              <a:ext cx="624" cy="24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4" name="AutoShape 14"/>
            <p:cNvSpPr/>
            <p:nvPr/>
          </p:nvSpPr>
          <p:spPr bwMode="auto">
            <a:xfrm>
              <a:off x="1152" y="1739"/>
              <a:ext cx="1392" cy="256"/>
            </a:xfrm>
            <a:prstGeom prst="borderCallout1">
              <a:avLst>
                <a:gd name="adj1" fmla="val -18750"/>
                <a:gd name="adj2" fmla="val 5171"/>
                <a:gd name="adj3" fmla="val -18750"/>
                <a:gd name="adj4" fmla="val 109338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>
              <a:spAutoFit/>
            </a:bodyPr>
            <a:lstStyle/>
            <a:p>
              <a:pPr eaLnBrk="0" hangingPunct="0"/>
              <a:r>
                <a:rPr lang="en-US" sz="2000" dirty="0">
                  <a:latin typeface="Times New Roman" panose="02020603050405020304" pitchFamily="18" charset="0"/>
                </a:rPr>
                <a:t>All matching terms</a:t>
              </a:r>
            </a:p>
          </p:txBody>
        </p:sp>
      </p:grpSp>
      <p:grpSp>
        <p:nvGrpSpPr>
          <p:cNvPr id="122895" name="Group 15"/>
          <p:cNvGrpSpPr/>
          <p:nvPr/>
        </p:nvGrpSpPr>
        <p:grpSpPr bwMode="auto">
          <a:xfrm>
            <a:off x="7486650" y="5791200"/>
            <a:ext cx="3048000" cy="890588"/>
            <a:chOff x="3552" y="2736"/>
            <a:chExt cx="1920" cy="561"/>
          </a:xfrm>
        </p:grpSpPr>
        <p:sp>
          <p:nvSpPr>
            <p:cNvPr id="122896" name="Oval 16"/>
            <p:cNvSpPr>
              <a:spLocks noChangeArrowheads="1"/>
            </p:cNvSpPr>
            <p:nvPr/>
          </p:nvSpPr>
          <p:spPr bwMode="auto">
            <a:xfrm>
              <a:off x="3552" y="2736"/>
              <a:ext cx="480" cy="24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7" name="AutoShape 17"/>
            <p:cNvSpPr/>
            <p:nvPr/>
          </p:nvSpPr>
          <p:spPr bwMode="auto">
            <a:xfrm>
              <a:off x="4272" y="3041"/>
              <a:ext cx="1200" cy="256"/>
            </a:xfrm>
            <a:prstGeom prst="borderCallout2">
              <a:avLst>
                <a:gd name="adj1" fmla="val 28125"/>
                <a:gd name="adj2" fmla="val -4000"/>
                <a:gd name="adj3" fmla="val 28125"/>
                <a:gd name="adj4" fmla="val -12167"/>
                <a:gd name="adj5" fmla="val -23046"/>
                <a:gd name="adj6" fmla="val -41583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>
              <a:spAutoFit/>
            </a:bodyPr>
            <a:lstStyle/>
            <a:p>
              <a:pPr eaLnBrk="0" hangingPunct="0"/>
              <a:r>
                <a:rPr lang="en-US" sz="2000" dirty="0">
                  <a:latin typeface="Times New Roman" panose="02020603050405020304" pitchFamily="18" charset="0"/>
                </a:rPr>
                <a:t>All query terms</a:t>
              </a:r>
            </a:p>
          </p:txBody>
        </p:sp>
      </p:grpSp>
      <p:graphicFrame>
        <p:nvGraphicFramePr>
          <p:cNvPr id="20" name="Object 18"/>
          <p:cNvGraphicFramePr>
            <a:graphicFrameLocks noChangeAspect="1"/>
          </p:cNvGraphicFramePr>
          <p:nvPr/>
        </p:nvGraphicFramePr>
        <p:xfrm>
          <a:off x="2233612" y="3622676"/>
          <a:ext cx="8129588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36840" imgH="576000" progId="Equation.3">
                  <p:embed/>
                </p:oleObj>
              </mc:Choice>
              <mc:Fallback>
                <p:oleObj name="Equation" r:id="rId3" imgW="3336840" imgH="576000" progId="Equation.3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3612" y="3622676"/>
                        <a:ext cx="8129588" cy="1376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2362200" y="5029201"/>
          <a:ext cx="6650038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33480" imgH="447840" progId="Equation.3">
                  <p:embed/>
                </p:oleObj>
              </mc:Choice>
              <mc:Fallback>
                <p:oleObj name="Equation" r:id="rId5" imgW="2733480" imgH="447840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029201"/>
                        <a:ext cx="6650038" cy="1076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98" name="Object 18"/>
          <p:cNvGraphicFramePr>
            <a:graphicFrameLocks noChangeAspect="1"/>
          </p:cNvGraphicFramePr>
          <p:nvPr/>
        </p:nvGraphicFramePr>
        <p:xfrm>
          <a:off x="2865438" y="1676401"/>
          <a:ext cx="5757862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58720" imgH="530280" progId="Equation.3">
                  <p:embed/>
                </p:oleObj>
              </mc:Choice>
              <mc:Fallback>
                <p:oleObj name="Equation" r:id="rId7" imgW="2358720" imgH="530280" progId="Equation.3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5438" y="1676401"/>
                        <a:ext cx="5757862" cy="1285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Independence Model</a:t>
            </a:r>
          </a:p>
        </p:txBody>
      </p:sp>
      <p:grpSp>
        <p:nvGrpSpPr>
          <p:cNvPr id="123907" name="Group 3"/>
          <p:cNvGrpSpPr/>
          <p:nvPr/>
        </p:nvGrpSpPr>
        <p:grpSpPr bwMode="auto">
          <a:xfrm>
            <a:off x="4419600" y="2286000"/>
            <a:ext cx="1905000" cy="2057400"/>
            <a:chOff x="1824" y="1440"/>
            <a:chExt cx="1200" cy="1296"/>
          </a:xfrm>
        </p:grpSpPr>
        <p:sp>
          <p:nvSpPr>
            <p:cNvPr id="123908" name="Rectangle 4"/>
            <p:cNvSpPr>
              <a:spLocks noChangeArrowheads="1"/>
            </p:cNvSpPr>
            <p:nvPr/>
          </p:nvSpPr>
          <p:spPr bwMode="auto">
            <a:xfrm>
              <a:off x="1920" y="1440"/>
              <a:ext cx="960" cy="43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09" name="AutoShape 5"/>
            <p:cNvSpPr>
              <a:spLocks noChangeArrowheads="1"/>
            </p:cNvSpPr>
            <p:nvPr/>
          </p:nvSpPr>
          <p:spPr bwMode="auto">
            <a:xfrm>
              <a:off x="1824" y="2256"/>
              <a:ext cx="1200" cy="480"/>
            </a:xfrm>
            <a:prstGeom prst="flowChartTerminator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>
                  <a:latin typeface="Times New Roman" panose="02020603050405020304" pitchFamily="18" charset="0"/>
                </a:rPr>
                <a:t>Constant for</a:t>
              </a:r>
            </a:p>
            <a:p>
              <a:pPr algn="ctr" eaLnBrk="0" hangingPunct="0"/>
              <a:r>
                <a:rPr lang="en-US">
                  <a:latin typeface="Times New Roman" panose="02020603050405020304" pitchFamily="18" charset="0"/>
                </a:rPr>
                <a:t>each query</a:t>
              </a:r>
            </a:p>
          </p:txBody>
        </p:sp>
        <p:cxnSp>
          <p:nvCxnSpPr>
            <p:cNvPr id="123910" name="AutoShape 6"/>
            <p:cNvCxnSpPr>
              <a:cxnSpLocks noChangeShapeType="1"/>
              <a:stCxn id="123909" idx="1"/>
              <a:endCxn id="123908" idx="2"/>
            </p:cNvCxnSpPr>
            <p:nvPr/>
          </p:nvCxnSpPr>
          <p:spPr bwMode="auto">
            <a:xfrm rot="10800000" flipH="1">
              <a:off x="1824" y="1872"/>
              <a:ext cx="576" cy="624"/>
            </a:xfrm>
            <a:prstGeom prst="curvedConnector4">
              <a:avLst>
                <a:gd name="adj1" fmla="val -25000"/>
                <a:gd name="adj2" fmla="val 69231"/>
              </a:avLst>
            </a:prstGeom>
            <a:noFill/>
            <a:ln w="9525">
              <a:solidFill>
                <a:schemeClr val="tx1"/>
              </a:solidFill>
              <a:round/>
            </a:ln>
            <a:effectLst/>
          </p:spPr>
        </p:cxnSp>
      </p:grpSp>
      <p:grpSp>
        <p:nvGrpSpPr>
          <p:cNvPr id="123911" name="Group 7"/>
          <p:cNvGrpSpPr/>
          <p:nvPr/>
        </p:nvGrpSpPr>
        <p:grpSpPr bwMode="auto">
          <a:xfrm>
            <a:off x="6324600" y="2057400"/>
            <a:ext cx="3810000" cy="1905000"/>
            <a:chOff x="3024" y="1296"/>
            <a:chExt cx="2400" cy="1200"/>
          </a:xfrm>
        </p:grpSpPr>
        <p:sp>
          <p:nvSpPr>
            <p:cNvPr id="123912" name="Rectangle 8"/>
            <p:cNvSpPr>
              <a:spLocks noChangeArrowheads="1"/>
            </p:cNvSpPr>
            <p:nvPr/>
          </p:nvSpPr>
          <p:spPr bwMode="auto">
            <a:xfrm>
              <a:off x="4464" y="1296"/>
              <a:ext cx="960" cy="72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23913" name="AutoShape 9"/>
            <p:cNvCxnSpPr>
              <a:cxnSpLocks noChangeShapeType="1"/>
              <a:stCxn id="123909" idx="3"/>
              <a:endCxn id="123912" idx="2"/>
            </p:cNvCxnSpPr>
            <p:nvPr/>
          </p:nvCxnSpPr>
          <p:spPr bwMode="auto">
            <a:xfrm flipV="1">
              <a:off x="3024" y="2016"/>
              <a:ext cx="1920" cy="48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</p:cxnSp>
      </p:grpSp>
      <p:grpSp>
        <p:nvGrpSpPr>
          <p:cNvPr id="123914" name="Group 10"/>
          <p:cNvGrpSpPr/>
          <p:nvPr/>
        </p:nvGrpSpPr>
        <p:grpSpPr bwMode="auto">
          <a:xfrm>
            <a:off x="5867400" y="2057400"/>
            <a:ext cx="4038600" cy="3352800"/>
            <a:chOff x="2736" y="1296"/>
            <a:chExt cx="2544" cy="2112"/>
          </a:xfrm>
        </p:grpSpPr>
        <p:sp>
          <p:nvSpPr>
            <p:cNvPr id="123915" name="Rectangle 11"/>
            <p:cNvSpPr>
              <a:spLocks noChangeArrowheads="1"/>
            </p:cNvSpPr>
            <p:nvPr/>
          </p:nvSpPr>
          <p:spPr bwMode="auto">
            <a:xfrm>
              <a:off x="2928" y="1296"/>
              <a:ext cx="1440" cy="768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16" name="AutoShape 12"/>
            <p:cNvSpPr>
              <a:spLocks noChangeArrowheads="1"/>
            </p:cNvSpPr>
            <p:nvPr/>
          </p:nvSpPr>
          <p:spPr bwMode="auto">
            <a:xfrm>
              <a:off x="3600" y="2064"/>
              <a:ext cx="288" cy="624"/>
            </a:xfrm>
            <a:prstGeom prst="upDownArrow">
              <a:avLst>
                <a:gd name="adj1" fmla="val 50000"/>
                <a:gd name="adj2" fmla="val 43333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17" name="AutoShape 13"/>
            <p:cNvSpPr>
              <a:spLocks noChangeArrowheads="1"/>
            </p:cNvSpPr>
            <p:nvPr/>
          </p:nvSpPr>
          <p:spPr bwMode="auto">
            <a:xfrm>
              <a:off x="2736" y="2688"/>
              <a:ext cx="2544" cy="720"/>
            </a:xfrm>
            <a:prstGeom prst="wave">
              <a:avLst>
                <a:gd name="adj1" fmla="val 9028"/>
                <a:gd name="adj2" fmla="val -2028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>
                  <a:latin typeface="Times New Roman" panose="02020603050405020304" pitchFamily="18" charset="0"/>
                </a:rPr>
                <a:t>Only quantity to be estimated </a:t>
              </a:r>
            </a:p>
            <a:p>
              <a:pPr algn="ctr" eaLnBrk="0" hangingPunct="0"/>
              <a:r>
                <a:rPr lang="en-US">
                  <a:latin typeface="Times New Roman" panose="02020603050405020304" pitchFamily="18" charset="0"/>
                </a:rPr>
                <a:t>for rankings</a:t>
              </a:r>
            </a:p>
          </p:txBody>
        </p:sp>
      </p:grpSp>
      <p:graphicFrame>
        <p:nvGraphicFramePr>
          <p:cNvPr id="123918" name="Object 14"/>
          <p:cNvGraphicFramePr>
            <a:graphicFrameLocks noChangeAspect="1"/>
          </p:cNvGraphicFramePr>
          <p:nvPr/>
        </p:nvGraphicFramePr>
        <p:xfrm>
          <a:off x="2514601" y="1981200"/>
          <a:ext cx="7623175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57500" imgH="444500" progId="Equation.3">
                  <p:embed/>
                </p:oleObj>
              </mc:Choice>
              <mc:Fallback>
                <p:oleObj name="Equation" r:id="rId2" imgW="2857500" imgH="4445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1" y="1981200"/>
                        <a:ext cx="7623175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919" name="Group 15"/>
          <p:cNvGrpSpPr/>
          <p:nvPr/>
        </p:nvGrpSpPr>
        <p:grpSpPr bwMode="auto">
          <a:xfrm>
            <a:off x="2514600" y="5029201"/>
            <a:ext cx="6324600" cy="1425575"/>
            <a:chOff x="624" y="3168"/>
            <a:chExt cx="3984" cy="898"/>
          </a:xfrm>
        </p:grpSpPr>
        <p:sp>
          <p:nvSpPr>
            <p:cNvPr id="123920" name="Text Box 16"/>
            <p:cNvSpPr txBox="1">
              <a:spLocks noChangeArrowheads="1"/>
            </p:cNvSpPr>
            <p:nvPr/>
          </p:nvSpPr>
          <p:spPr bwMode="auto">
            <a:xfrm>
              <a:off x="624" y="3168"/>
              <a:ext cx="2005" cy="2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dirty="0"/>
                <a:t> Retrieval Status Value:</a:t>
              </a:r>
            </a:p>
          </p:txBody>
        </p:sp>
        <p:graphicFrame>
          <p:nvGraphicFramePr>
            <p:cNvPr id="123921" name="Object 17"/>
            <p:cNvGraphicFramePr>
              <a:graphicFrameLocks noChangeAspect="1"/>
            </p:cNvGraphicFramePr>
            <p:nvPr/>
          </p:nvGraphicFramePr>
          <p:xfrm>
            <a:off x="768" y="3456"/>
            <a:ext cx="3840" cy="6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781300" imgH="444500" progId="Equation.3">
                    <p:embed/>
                  </p:oleObj>
                </mc:Choice>
                <mc:Fallback>
                  <p:oleObj name="Equation" r:id="rId4" imgW="2781300" imgH="444500" progId="Equation.3">
                    <p:embed/>
                    <p:pic>
                      <p:nvPicPr>
                        <p:cNvPr id="0" name="Picture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3456"/>
                          <a:ext cx="3840" cy="61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3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23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ChangeArrowheads="1"/>
          </p:cNvSpPr>
          <p:nvPr/>
        </p:nvSpPr>
        <p:spPr bwMode="auto">
          <a:xfrm>
            <a:off x="1919288" y="549275"/>
            <a:ext cx="752475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>
                <a:solidFill>
                  <a:schemeClr val="tx2"/>
                </a:solidFill>
                <a:latin typeface="宋体" panose="02010600030101010101" pitchFamily="2" charset="-122"/>
              </a:rPr>
              <a:t>经典信息检索模型</a:t>
            </a:r>
          </a:p>
        </p:txBody>
      </p:sp>
      <p:sp>
        <p:nvSpPr>
          <p:cNvPr id="14339" name="Rectangle 5"/>
          <p:cNvSpPr>
            <a:spLocks noChangeArrowheads="1"/>
          </p:cNvSpPr>
          <p:nvPr/>
        </p:nvSpPr>
        <p:spPr bwMode="auto">
          <a:xfrm>
            <a:off x="2566988" y="1628776"/>
            <a:ext cx="7416800" cy="439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endParaRPr lang="en-US" altLang="zh-CN" dirty="0">
              <a:latin typeface="宋体" panose="02010600030101010101" pitchFamily="2" charset="-122"/>
            </a:endParaRPr>
          </a:p>
          <a:p>
            <a:pPr algn="just" eaLnBrk="1" hangingPunct="1"/>
            <a:r>
              <a:rPr lang="zh-CN" altLang="en-US" dirty="0">
                <a:latin typeface="Times New Roman" panose="02020603050405020304" pitchFamily="18" charset="0"/>
              </a:rPr>
              <a:t>布尔模型</a:t>
            </a:r>
          </a:p>
          <a:p>
            <a:pPr algn="just" eaLnBrk="1" hangingPunct="1"/>
            <a:r>
              <a:rPr lang="zh-CN" altLang="en-US" dirty="0">
                <a:latin typeface="Times New Roman" panose="02020603050405020304" pitchFamily="18" charset="0"/>
              </a:rPr>
              <a:t>向量空间模型</a:t>
            </a:r>
          </a:p>
          <a:p>
            <a:pPr algn="just" eaLnBrk="1" hangingPunct="1"/>
            <a:r>
              <a:rPr lang="zh-CN" altLang="en-US" dirty="0">
                <a:latin typeface="Times New Roman" panose="02020603050405020304" pitchFamily="18" charset="0"/>
              </a:rPr>
              <a:t>经典概率模型</a:t>
            </a:r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endParaRPr lang="en-US" altLang="zh-CN" dirty="0"/>
          </a:p>
        </p:txBody>
      </p:sp>
      <p:pic>
        <p:nvPicPr>
          <p:cNvPr id="14340" name="Picture 6" descr="未命名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267200"/>
            <a:ext cx="86296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Independence Model</a:t>
            </a:r>
            <a:br>
              <a:rPr lang="en-US" dirty="0"/>
            </a:br>
            <a:r>
              <a:rPr lang="en-US" sz="3200" dirty="0">
                <a:solidFill>
                  <a:schemeClr val="accent3"/>
                </a:solidFill>
              </a:rPr>
              <a:t>[Robertson &amp; </a:t>
            </a:r>
            <a:r>
              <a:rPr lang="en-US" sz="3200" dirty="0" err="1">
                <a:solidFill>
                  <a:schemeClr val="accent3"/>
                </a:solidFill>
              </a:rPr>
              <a:t>Spärck</a:t>
            </a:r>
            <a:r>
              <a:rPr lang="en-US" sz="3200" dirty="0">
                <a:solidFill>
                  <a:schemeClr val="accent3"/>
                </a:solidFill>
              </a:rPr>
              <a:t>-Jones 1976]</a:t>
            </a:r>
            <a:endParaRPr lang="en-US" dirty="0"/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2362200" y="1793876"/>
            <a:ext cx="4682692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/>
              <a:t> All boils down to computing RSV.</a:t>
            </a:r>
          </a:p>
        </p:txBody>
      </p:sp>
      <p:graphicFrame>
        <p:nvGraphicFramePr>
          <p:cNvPr id="124932" name="Object 4"/>
          <p:cNvGraphicFramePr>
            <a:graphicFrameLocks noChangeAspect="1"/>
          </p:cNvGraphicFramePr>
          <p:nvPr/>
        </p:nvGraphicFramePr>
        <p:xfrm>
          <a:off x="2895600" y="2286001"/>
          <a:ext cx="60960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81300" imgH="444500" progId="Equation.3">
                  <p:embed/>
                </p:oleObj>
              </mc:Choice>
              <mc:Fallback>
                <p:oleObj name="Equation" r:id="rId3" imgW="2781300" imgH="444500" progId="Equation.3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286001"/>
                        <a:ext cx="6096000" cy="968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3" name="Object 5"/>
          <p:cNvGraphicFramePr>
            <a:graphicFrameLocks noChangeAspect="1"/>
          </p:cNvGraphicFramePr>
          <p:nvPr/>
        </p:nvGraphicFramePr>
        <p:xfrm>
          <a:off x="2895601" y="3384550"/>
          <a:ext cx="1947863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89000" imgH="368300" progId="Equation.3">
                  <p:embed/>
                </p:oleObj>
              </mc:Choice>
              <mc:Fallback>
                <p:oleObj name="Equation" r:id="rId5" imgW="889000" imgH="368300" progId="Equation.3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1" y="3384550"/>
                        <a:ext cx="1947863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4" name="Object 6"/>
          <p:cNvGraphicFramePr>
            <a:graphicFrameLocks noChangeAspect="1"/>
          </p:cNvGraphicFramePr>
          <p:nvPr/>
        </p:nvGraphicFramePr>
        <p:xfrm>
          <a:off x="5181600" y="3232150"/>
          <a:ext cx="2338388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66800" imgH="431800" progId="Equation.3">
                  <p:embed/>
                </p:oleObj>
              </mc:Choice>
              <mc:Fallback>
                <p:oleObj name="Equation" r:id="rId7" imgW="1066800" imgH="431800" progId="Equation.3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3232150"/>
                        <a:ext cx="2338388" cy="941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35" name="Rectangle 7"/>
          <p:cNvSpPr>
            <a:spLocks noChangeArrowheads="1"/>
          </p:cNvSpPr>
          <p:nvPr/>
        </p:nvSpPr>
        <p:spPr bwMode="auto">
          <a:xfrm>
            <a:off x="3276600" y="5410200"/>
            <a:ext cx="60198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2400" dirty="0"/>
              <a:t>So, how do we compute </a:t>
            </a:r>
            <a:r>
              <a:rPr lang="en-US" sz="2400" i="1" dirty="0" err="1">
                <a:latin typeface="Times New Roman" panose="02020603050405020304" pitchFamily="18" charset="0"/>
              </a:rPr>
              <a:t>c</a:t>
            </a:r>
            <a:r>
              <a:rPr lang="en-US" i="1" baseline="-25000" dirty="0" err="1">
                <a:latin typeface="Times New Roman" panose="02020603050405020304" pitchFamily="18" charset="0"/>
              </a:rPr>
              <a:t>i</a:t>
            </a:r>
            <a:r>
              <a:rPr lang="en-US" sz="2400" i="1" dirty="0" err="1">
                <a:latin typeface="Arial" panose="020B0604020202020204"/>
              </a:rPr>
              <a:t>’</a:t>
            </a:r>
            <a:r>
              <a:rPr lang="en-US" sz="2400" i="1" dirty="0" err="1">
                <a:latin typeface="Times New Roman" panose="02020603050405020304" pitchFamily="18" charset="0"/>
              </a:rPr>
              <a:t>s</a:t>
            </a:r>
            <a:r>
              <a:rPr lang="en-US" sz="2400" i="1" dirty="0">
                <a:latin typeface="Times New Roman" panose="02020603050405020304" pitchFamily="18" charset="0"/>
              </a:rPr>
              <a:t> </a:t>
            </a:r>
            <a:r>
              <a:rPr lang="en-US" sz="2400" dirty="0"/>
              <a:t>from our data?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362200" y="4400491"/>
            <a:ext cx="6457217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/>
              <a:t>The </a:t>
            </a:r>
            <a:r>
              <a:rPr lang="en-US" sz="2400" i="1" dirty="0"/>
              <a:t>c</a:t>
            </a:r>
            <a:r>
              <a:rPr lang="en-US" sz="2400" i="1" baseline="-25000" dirty="0"/>
              <a:t>i</a:t>
            </a:r>
            <a:r>
              <a:rPr lang="en-US" sz="2400" dirty="0"/>
              <a:t> are </a:t>
            </a:r>
            <a:r>
              <a:rPr lang="en-US" sz="2400" b="1" dirty="0"/>
              <a:t>log odds ratios </a:t>
            </a:r>
            <a:endParaRPr lang="en-US" sz="2400" dirty="0"/>
          </a:p>
          <a:p>
            <a:pPr eaLnBrk="0" hangingPunct="0"/>
            <a:r>
              <a:rPr lang="en-US" sz="2400" dirty="0"/>
              <a:t>They function as the term weights in this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5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54" y="686585"/>
            <a:ext cx="8410297" cy="53356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73414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Graphical model for BIM – Bernoulli NB</a:t>
            </a:r>
          </a:p>
        </p:txBody>
      </p:sp>
      <p:sp>
        <p:nvSpPr>
          <p:cNvPr id="4" name="Oval 3"/>
          <p:cNvSpPr/>
          <p:nvPr/>
        </p:nvSpPr>
        <p:spPr>
          <a:xfrm>
            <a:off x="5029200" y="228600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/>
              </a:rPr>
              <a:t>R</a:t>
            </a:r>
          </a:p>
        </p:txBody>
      </p:sp>
      <p:sp>
        <p:nvSpPr>
          <p:cNvPr id="5" name="Oval 4"/>
          <p:cNvSpPr/>
          <p:nvPr/>
        </p:nvSpPr>
        <p:spPr>
          <a:xfrm>
            <a:off x="5029200" y="403860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/>
              </a:rPr>
              <a:t>x</a:t>
            </a:r>
            <a:r>
              <a:rPr lang="en-US" sz="2400" i="1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/>
              </a:rPr>
              <a:t>i</a:t>
            </a:r>
          </a:p>
        </p:txBody>
      </p:sp>
      <p:sp>
        <p:nvSpPr>
          <p:cNvPr id="6" name="Rectangle 5"/>
          <p:cNvSpPr/>
          <p:nvPr/>
        </p:nvSpPr>
        <p:spPr>
          <a:xfrm>
            <a:off x="4876800" y="3810000"/>
            <a:ext cx="1295400" cy="18288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5386010" y="5168902"/>
          <a:ext cx="709990" cy="393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9040" imgH="182520" progId="Equation.3">
                  <p:embed/>
                </p:oleObj>
              </mc:Choice>
              <mc:Fallback>
                <p:oleObj name="Equation" r:id="rId3" imgW="329040" imgH="18252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6010" y="5168902"/>
                        <a:ext cx="709990" cy="3936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>
            <a:stCxn id="4" idx="4"/>
            <a:endCxn id="5" idx="0"/>
          </p:cNvCxnSpPr>
          <p:nvPr/>
        </p:nvCxnSpPr>
        <p:spPr>
          <a:xfrm>
            <a:off x="5486400" y="3200400"/>
            <a:ext cx="0" cy="838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6400801" y="3998894"/>
            <a:ext cx="2698591" cy="954107"/>
            <a:chOff x="4876800" y="3998893"/>
            <a:chExt cx="2698591" cy="954107"/>
          </a:xfrm>
        </p:grpSpPr>
        <p:sp>
          <p:nvSpPr>
            <p:cNvPr id="10" name="Left Arrow 9"/>
            <p:cNvSpPr/>
            <p:nvPr/>
          </p:nvSpPr>
          <p:spPr>
            <a:xfrm>
              <a:off x="4876800" y="4267200"/>
              <a:ext cx="1066800" cy="457200"/>
            </a:xfrm>
            <a:prstGeom prst="leftArrow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45805" y="3998893"/>
              <a:ext cx="152958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Binary</a:t>
              </a:r>
            </a:p>
            <a:p>
              <a:pPr algn="ctr"/>
              <a:r>
                <a:rPr lang="en-US" sz="2800" dirty="0"/>
                <a:t>variables</a:t>
              </a:r>
            </a:p>
          </p:txBody>
        </p:sp>
      </p:grpSp>
      <p:graphicFrame>
        <p:nvGraphicFramePr>
          <p:cNvPr id="12" name="Object 5"/>
          <p:cNvGraphicFramePr>
            <a:graphicFrameLocks noChangeAspect="1"/>
          </p:cNvGraphicFramePr>
          <p:nvPr/>
        </p:nvGraphicFramePr>
        <p:xfrm>
          <a:off x="7590306" y="4960451"/>
          <a:ext cx="2163295" cy="622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40520" imgH="200880" progId="Equation.3">
                  <p:embed/>
                </p:oleObj>
              </mc:Choice>
              <mc:Fallback>
                <p:oleObj name="Equation" r:id="rId5" imgW="740520" imgH="200880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306" y="4960451"/>
                        <a:ext cx="2163295" cy="6228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531540" y="1375646"/>
            <a:ext cx="195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</a:rPr>
              <a:t>p(</a:t>
            </a:r>
            <a:r>
              <a:rPr lang="en-US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x|R</a:t>
            </a:r>
            <a:r>
              <a:rPr lang="en-US" i="1" dirty="0">
                <a:solidFill>
                  <a:schemeClr val="tx2"/>
                </a:solidFill>
                <a:latin typeface="Times New Roman" panose="02020603050405020304" pitchFamily="18" charset="0"/>
              </a:rPr>
              <a:t>=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</a:rPr>
              <a:t>1)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7036" y="742550"/>
            <a:ext cx="9417693" cy="538446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612" y="598218"/>
            <a:ext cx="8281005" cy="5661609"/>
          </a:xfrm>
          <a:prstGeom prst="rect">
            <a:avLst/>
          </a:prstGeom>
        </p:spPr>
      </p:pic>
      <p:graphicFrame>
        <p:nvGraphicFramePr>
          <p:cNvPr id="112644" name="Object 4"/>
          <p:cNvGraphicFramePr>
            <a:graphicFrameLocks noChangeAspect="1"/>
          </p:cNvGraphicFramePr>
          <p:nvPr/>
        </p:nvGraphicFramePr>
        <p:xfrm>
          <a:off x="8804275" y="429895"/>
          <a:ext cx="2719705" cy="1678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84400" imgH="849960" progId="Equation.3">
                  <p:embed/>
                </p:oleObj>
              </mc:Choice>
              <mc:Fallback>
                <p:oleObj name="Equation" r:id="rId3" imgW="2084400" imgH="84996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04275" y="429895"/>
                        <a:ext cx="2719705" cy="16783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Independence Model</a:t>
            </a:r>
          </a:p>
        </p:txBody>
      </p:sp>
      <p:sp>
        <p:nvSpPr>
          <p:cNvPr id="125955" name="Text Box 3"/>
          <p:cNvSpPr txBox="1">
            <a:spLocks noChangeArrowheads="1"/>
          </p:cNvSpPr>
          <p:nvPr/>
        </p:nvSpPr>
        <p:spPr bwMode="auto">
          <a:xfrm>
            <a:off x="2667000" y="1676400"/>
            <a:ext cx="4362092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2000" dirty="0"/>
              <a:t> Estimating RSV coefficients in theory</a:t>
            </a:r>
          </a:p>
        </p:txBody>
      </p:sp>
      <p:sp>
        <p:nvSpPr>
          <p:cNvPr id="125956" name="Text Box 4"/>
          <p:cNvSpPr txBox="1">
            <a:spLocks noChangeArrowheads="1"/>
          </p:cNvSpPr>
          <p:nvPr/>
        </p:nvSpPr>
        <p:spPr bwMode="auto">
          <a:xfrm>
            <a:off x="2667001" y="2057400"/>
            <a:ext cx="6255239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2000" dirty="0"/>
              <a:t> For each term </a:t>
            </a:r>
            <a:r>
              <a:rPr lang="en-US" sz="2000" i="1" dirty="0" err="1"/>
              <a:t>i</a:t>
            </a:r>
            <a:r>
              <a:rPr lang="en-US" sz="2000" i="1" dirty="0"/>
              <a:t> </a:t>
            </a:r>
            <a:r>
              <a:rPr lang="en-US" sz="2000" dirty="0"/>
              <a:t>look at this table of document counts:</a:t>
            </a:r>
          </a:p>
        </p:txBody>
      </p:sp>
      <p:graphicFrame>
        <p:nvGraphicFramePr>
          <p:cNvPr id="12595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612627"/>
              </p:ext>
            </p:extLst>
          </p:nvPr>
        </p:nvGraphicFramePr>
        <p:xfrm>
          <a:off x="2986088" y="2519363"/>
          <a:ext cx="6307137" cy="232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396730" imgH="2359646" progId="Word.Document.8">
                  <p:embed/>
                </p:oleObj>
              </mc:Choice>
              <mc:Fallback>
                <p:oleObj name="Document" r:id="rId3" imgW="6396730" imgH="2359646" progId="Word.Document.8">
                  <p:embed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088" y="2519363"/>
                        <a:ext cx="6307137" cy="2322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5958" name="Group 6"/>
          <p:cNvGrpSpPr/>
          <p:nvPr/>
        </p:nvGrpSpPr>
        <p:grpSpPr bwMode="auto">
          <a:xfrm>
            <a:off x="2667000" y="4848226"/>
            <a:ext cx="6096000" cy="1781175"/>
            <a:chOff x="720" y="3054"/>
            <a:chExt cx="3840" cy="1122"/>
          </a:xfrm>
        </p:grpSpPr>
        <p:graphicFrame>
          <p:nvGraphicFramePr>
            <p:cNvPr id="125959" name="Object 7"/>
            <p:cNvGraphicFramePr>
              <a:graphicFrameLocks noChangeAspect="1"/>
            </p:cNvGraphicFramePr>
            <p:nvPr/>
          </p:nvGraphicFramePr>
          <p:xfrm>
            <a:off x="1824" y="3054"/>
            <a:ext cx="624" cy="5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457002" imgH="393529" progId="Equation.3">
                    <p:embed/>
                  </p:oleObj>
                </mc:Choice>
                <mc:Fallback>
                  <p:oleObj name="Equation" r:id="rId5" imgW="457002" imgH="393529" progId="Equation.3">
                    <p:embed/>
                    <p:pic>
                      <p:nvPicPr>
                        <p:cNvPr id="0" name="Picture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3054"/>
                          <a:ext cx="624" cy="5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5960" name="Object 8"/>
            <p:cNvGraphicFramePr>
              <a:graphicFrameLocks noChangeAspect="1"/>
            </p:cNvGraphicFramePr>
            <p:nvPr/>
          </p:nvGraphicFramePr>
          <p:xfrm>
            <a:off x="2640" y="3054"/>
            <a:ext cx="1008" cy="5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774364" imgH="418918" progId="Equation.3">
                    <p:embed/>
                  </p:oleObj>
                </mc:Choice>
                <mc:Fallback>
                  <p:oleObj name="Equation" r:id="rId7" imgW="774364" imgH="418918" progId="Equation.3">
                    <p:embed/>
                    <p:pic>
                      <p:nvPicPr>
                        <p:cNvPr id="0" name="Picture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3054"/>
                          <a:ext cx="1008" cy="5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5961" name="Object 9"/>
            <p:cNvGraphicFramePr>
              <a:graphicFrameLocks noChangeAspect="1"/>
            </p:cNvGraphicFramePr>
            <p:nvPr/>
          </p:nvGraphicFramePr>
          <p:xfrm>
            <a:off x="720" y="3582"/>
            <a:ext cx="3840" cy="5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2781300" imgH="431800" progId="Equation.3">
                    <p:embed/>
                  </p:oleObj>
                </mc:Choice>
                <mc:Fallback>
                  <p:oleObj name="Equation" r:id="rId9" imgW="2781300" imgH="431800" progId="Equation.3">
                    <p:embed/>
                    <p:pic>
                      <p:nvPicPr>
                        <p:cNvPr id="0" name="Picture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3582"/>
                          <a:ext cx="3840" cy="5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5962" name="Text Box 10"/>
            <p:cNvSpPr txBox="1">
              <a:spLocks noChangeArrowheads="1"/>
            </p:cNvSpPr>
            <p:nvPr/>
          </p:nvSpPr>
          <p:spPr bwMode="auto">
            <a:xfrm>
              <a:off x="768" y="3120"/>
              <a:ext cx="809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>
                  <a:latin typeface="Times New Roman" panose="02020603050405020304" pitchFamily="18" charset="0"/>
                </a:rPr>
                <a:t> Estimates:</a:t>
              </a:r>
            </a:p>
          </p:txBody>
        </p:sp>
      </p:grpSp>
      <p:grpSp>
        <p:nvGrpSpPr>
          <p:cNvPr id="125963" name="Group 11"/>
          <p:cNvGrpSpPr/>
          <p:nvPr/>
        </p:nvGrpSpPr>
        <p:grpSpPr bwMode="auto">
          <a:xfrm>
            <a:off x="8763000" y="4953000"/>
            <a:ext cx="1676400" cy="1676400"/>
            <a:chOff x="4560" y="3120"/>
            <a:chExt cx="1056" cy="1056"/>
          </a:xfrm>
        </p:grpSpPr>
        <p:sp>
          <p:nvSpPr>
            <p:cNvPr id="125964" name="Rectangle 12"/>
            <p:cNvSpPr>
              <a:spLocks noChangeArrowheads="1"/>
            </p:cNvSpPr>
            <p:nvPr/>
          </p:nvSpPr>
          <p:spPr bwMode="auto">
            <a:xfrm>
              <a:off x="4848" y="3120"/>
              <a:ext cx="768" cy="105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/>
            <a:lstStyle/>
            <a:p>
              <a:pPr eaLnBrk="0" hangingPunct="0"/>
              <a:r>
                <a:rPr lang="en-US" sz="2000" dirty="0">
                  <a:latin typeface="Times New Roman" panose="02020603050405020304" pitchFamily="18" charset="0"/>
                </a:rPr>
                <a:t>For now,</a:t>
              </a:r>
            </a:p>
            <a:p>
              <a:pPr eaLnBrk="0" hangingPunct="0"/>
              <a:r>
                <a:rPr lang="en-US" sz="2000" dirty="0">
                  <a:latin typeface="Times New Roman" panose="02020603050405020304" pitchFamily="18" charset="0"/>
                </a:rPr>
                <a:t>assume no</a:t>
              </a:r>
            </a:p>
            <a:p>
              <a:pPr eaLnBrk="0" hangingPunct="0"/>
              <a:r>
                <a:rPr lang="en-US" sz="2000" dirty="0">
                  <a:latin typeface="Times New Roman" panose="02020603050405020304" pitchFamily="18" charset="0"/>
                </a:rPr>
                <a:t>zero terms.</a:t>
              </a:r>
            </a:p>
            <a:p>
              <a:pPr eaLnBrk="0" hangingPunct="0"/>
              <a:r>
                <a:rPr lang="en-US" sz="2000" dirty="0">
                  <a:latin typeface="Times New Roman" panose="02020603050405020304" pitchFamily="18" charset="0"/>
                </a:rPr>
                <a:t>Remember</a:t>
              </a:r>
            </a:p>
            <a:p>
              <a:pPr eaLnBrk="0" hangingPunct="0"/>
              <a:r>
                <a:rPr lang="en-US" sz="2000" dirty="0">
                  <a:latin typeface="Times New Roman" panose="02020603050405020304" pitchFamily="18" charset="0"/>
                </a:rPr>
                <a:t>smoothing.</a:t>
              </a:r>
              <a:endParaRPr lang="en-US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125965" name="AutoShape 13"/>
            <p:cNvCxnSpPr>
              <a:cxnSpLocks noChangeShapeType="1"/>
              <a:stCxn id="125964" idx="1"/>
            </p:cNvCxnSpPr>
            <p:nvPr/>
          </p:nvCxnSpPr>
          <p:spPr bwMode="auto">
            <a:xfrm rot="10800000" flipV="1">
              <a:off x="4560" y="3648"/>
              <a:ext cx="288" cy="153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</p:spPr>
        </p:cxnSp>
      </p:grpSp>
      <p:graphicFrame>
        <p:nvGraphicFramePr>
          <p:cNvPr id="14" name="Object 6"/>
          <p:cNvGraphicFramePr>
            <a:graphicFrameLocks noChangeAspect="1"/>
          </p:cNvGraphicFramePr>
          <p:nvPr/>
        </p:nvGraphicFramePr>
        <p:xfrm>
          <a:off x="8939212" y="1739267"/>
          <a:ext cx="1500188" cy="603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66800" imgH="431800" progId="Equation.3">
                  <p:embed/>
                </p:oleObj>
              </mc:Choice>
              <mc:Fallback>
                <p:oleObj name="Equation" r:id="rId11" imgW="1066800" imgH="431800" progId="Equation.3">
                  <p:embed/>
                  <p:pic>
                    <p:nvPicPr>
                      <p:cNvPr id="0" name="Picture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9212" y="1739267"/>
                        <a:ext cx="1500188" cy="6039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215353" y="5036446"/>
          <a:ext cx="1811092" cy="286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62240" imgH="200880" progId="Equation.3">
                  <p:embed/>
                </p:oleObj>
              </mc:Choice>
              <mc:Fallback>
                <p:oleObj name="Equation" r:id="rId13" imgW="1362240" imgH="200880" progId="Equation.3">
                  <p:embed/>
                  <p:pic>
                    <p:nvPicPr>
                      <p:cNvPr id="0" name="Picture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353" y="5036446"/>
                        <a:ext cx="1811092" cy="2864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95262" y="5495949"/>
          <a:ext cx="1831183" cy="295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334520" imgH="200880" progId="Equation.3">
                  <p:embed/>
                </p:oleObj>
              </mc:Choice>
              <mc:Fallback>
                <p:oleObj name="Equation" r:id="rId15" imgW="1334520" imgH="200880" progId="Equation.3">
                  <p:embed/>
                  <p:pic>
                    <p:nvPicPr>
                      <p:cNvPr id="0" name="Picture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2" y="5495949"/>
                        <a:ext cx="1831183" cy="2952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Estimation – key challenge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2571" y="1752600"/>
            <a:ext cx="10120544" cy="4876800"/>
          </a:xfrm>
        </p:spPr>
        <p:txBody>
          <a:bodyPr>
            <a:normAutofit/>
          </a:bodyPr>
          <a:lstStyle/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在实际中，很难知道相关文档有多少，所以假设 </a:t>
            </a:r>
            <a:r>
              <a:rPr lang="en-US" altLang="zh-CN" i="1" dirty="0">
                <a:latin typeface="Times New Roman" panose="02020603050405020304"/>
                <a:cs typeface="Times New Roman" panose="02020603050405020304"/>
              </a:rPr>
              <a:t> p</a:t>
            </a:r>
            <a:r>
              <a:rPr lang="en-US" altLang="zh-CN" i="1" baseline="-2500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lang="en-US" altLang="zh-CN" i="1" dirty="0">
                <a:latin typeface="Times New Roman" panose="02020603050405020304"/>
                <a:cs typeface="Times New Roman" panose="02020603050405020304"/>
              </a:rPr>
              <a:t>=0.5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Inverse Document Frequency (IDF)</a:t>
            </a:r>
          </a:p>
          <a:p>
            <a:pPr lvl="1"/>
            <a:r>
              <a:rPr lang="en-US" dirty="0" err="1"/>
              <a:t>Spärck</a:t>
            </a:r>
            <a:r>
              <a:rPr lang="en-US" dirty="0"/>
              <a:t>-Jones (1972)</a:t>
            </a:r>
          </a:p>
          <a:p>
            <a:pPr lvl="1"/>
            <a:r>
              <a:rPr lang="en-US" dirty="0"/>
              <a:t>A key, still-important term weighting concept</a:t>
            </a:r>
          </a:p>
        </p:txBody>
      </p:sp>
      <p:graphicFrame>
        <p:nvGraphicFramePr>
          <p:cNvPr id="4" name="Object 17"/>
          <p:cNvGraphicFramePr>
            <a:graphicFrameLocks noChangeAspect="1"/>
          </p:cNvGraphicFramePr>
          <p:nvPr/>
        </p:nvGraphicFramePr>
        <p:xfrm>
          <a:off x="2438400" y="3810000"/>
          <a:ext cx="7321550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27840" imgH="420480" progId="Equation.3">
                  <p:embed/>
                </p:oleObj>
              </mc:Choice>
              <mc:Fallback>
                <p:oleObj name="Equation" r:id="rId2" imgW="3327840" imgH="420480" progId="Equation.3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810000"/>
                        <a:ext cx="7321550" cy="941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126F267D-F2E1-46E4-8020-E3C862412A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0589754"/>
              </p:ext>
            </p:extLst>
          </p:nvPr>
        </p:nvGraphicFramePr>
        <p:xfrm>
          <a:off x="2812742" y="2356644"/>
          <a:ext cx="990600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7002" imgH="393529" progId="Equation.3">
                  <p:embed/>
                </p:oleObj>
              </mc:Choice>
              <mc:Fallback>
                <p:oleObj name="Equation" r:id="rId4" imgW="457002" imgH="393529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2742" y="2356644"/>
                        <a:ext cx="990600" cy="849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3D222990-06F8-4013-A029-0260C4D123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388895"/>
              </p:ext>
            </p:extLst>
          </p:nvPr>
        </p:nvGraphicFramePr>
        <p:xfrm>
          <a:off x="4364390" y="2511471"/>
          <a:ext cx="1725089" cy="694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66800" imgH="431800" progId="Equation.3">
                  <p:embed/>
                </p:oleObj>
              </mc:Choice>
              <mc:Fallback>
                <p:oleObj name="Equation" r:id="rId6" imgW="1066800" imgH="431800" progId="Equation.3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4390" y="2511471"/>
                        <a:ext cx="1725089" cy="6944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5DCAB2BE-ACAA-4ED7-A661-F6236C68C4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246323"/>
              </p:ext>
            </p:extLst>
          </p:nvPr>
        </p:nvGraphicFramePr>
        <p:xfrm>
          <a:off x="6904608" y="2425326"/>
          <a:ext cx="160020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74364" imgH="418918" progId="Equation.3">
                  <p:embed/>
                </p:oleObj>
              </mc:Choice>
              <mc:Fallback>
                <p:oleObj name="Equation" r:id="rId8" imgW="774364" imgH="418918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4608" y="2425326"/>
                        <a:ext cx="1600200" cy="86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Estimation – key challenge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5219" y="1752600"/>
            <a:ext cx="9783193" cy="4876800"/>
          </a:xfrm>
        </p:spPr>
        <p:txBody>
          <a:bodyPr/>
          <a:lstStyle/>
          <a:p>
            <a:r>
              <a:rPr lang="en-US" i="1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lang="en-US" i="1" baseline="-2500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lang="en-US" dirty="0"/>
              <a:t> (probability of occurrence in relevant documents) cannot be approximated as easily</a:t>
            </a:r>
          </a:p>
          <a:p>
            <a:r>
              <a:rPr lang="en-US" i="1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lang="en-US" i="1" baseline="-2500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lang="en-US" dirty="0"/>
              <a:t> can be estimated in various ways:</a:t>
            </a:r>
          </a:p>
          <a:p>
            <a:pPr lvl="1"/>
            <a:r>
              <a:rPr lang="en-US" dirty="0"/>
              <a:t>constant (Croft and Harper combination match) – then just get </a:t>
            </a:r>
            <a:r>
              <a:rPr lang="en-US" dirty="0" err="1"/>
              <a:t>idf</a:t>
            </a:r>
            <a:r>
              <a:rPr lang="en-US" dirty="0"/>
              <a:t> weighting of terms (</a:t>
            </a:r>
            <a:r>
              <a:rPr lang="en-US" dirty="0">
                <a:solidFill>
                  <a:srgbClr val="FF0000"/>
                </a:solidFill>
              </a:rPr>
              <a:t>with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lang="en-US" i="1" baseline="-250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=0.5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from relevant documents if you know some</a:t>
            </a:r>
          </a:p>
          <a:p>
            <a:pPr lvl="2"/>
            <a:r>
              <a:rPr lang="en-US" altLang="zh-CN" dirty="0"/>
              <a:t>Relevance weighting can be used in a </a:t>
            </a:r>
            <a:r>
              <a:rPr lang="en-US" altLang="zh-CN" dirty="0">
                <a:solidFill>
                  <a:srgbClr val="FF0000"/>
                </a:solidFill>
              </a:rPr>
              <a:t>feedback loop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proportional to prob. of occurrence in collection</a:t>
            </a:r>
          </a:p>
          <a:p>
            <a:pPr lvl="2"/>
            <a:r>
              <a:rPr lang="en-US" dirty="0" err="1"/>
              <a:t>Greiff</a:t>
            </a:r>
            <a:r>
              <a:rPr lang="en-US" dirty="0"/>
              <a:t> (SIGIR 1998) argues for </a:t>
            </a:r>
            <a:r>
              <a:rPr lang="en-US" dirty="0">
                <a:solidFill>
                  <a:srgbClr val="FF0000"/>
                </a:solidFill>
              </a:rPr>
              <a:t>1/3 + 2/3 </a:t>
            </a:r>
            <a:r>
              <a:rPr lang="en-US" dirty="0" err="1">
                <a:solidFill>
                  <a:srgbClr val="FF0000"/>
                </a:solidFill>
              </a:rPr>
              <a:t>df</a:t>
            </a:r>
            <a:r>
              <a:rPr lang="en-US" baseline="-25000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/N</a:t>
            </a: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771626"/>
              </p:ext>
            </p:extLst>
          </p:nvPr>
        </p:nvGraphicFramePr>
        <p:xfrm>
          <a:off x="4124388" y="3820727"/>
          <a:ext cx="3039891" cy="740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06280" imgH="447840" progId="Equation.3">
                  <p:embed/>
                </p:oleObj>
              </mc:Choice>
              <mc:Fallback>
                <p:oleObj name="Equation" r:id="rId2" imgW="1106280" imgH="44784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4388" y="3820727"/>
                        <a:ext cx="3039891" cy="7405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4000" dirty="0">
                <a:latin typeface="宋体" panose="02010600030101010101" pitchFamily="2" charset="-122"/>
              </a:rPr>
              <a:t>概率模型在实际中的计算方法</a:t>
            </a:r>
            <a:r>
              <a:rPr lang="zh-CN" altLang="en-US" sz="4000" dirty="0"/>
              <a:t>  </a:t>
            </a:r>
            <a:r>
              <a:rPr lang="en-US" altLang="zh-CN" sz="4000" dirty="0"/>
              <a:t>feedback loop</a:t>
            </a:r>
            <a:endParaRPr lang="zh-CN" altLang="en-US" sz="4000" dirty="0"/>
          </a:p>
        </p:txBody>
      </p:sp>
      <p:graphicFrame>
        <p:nvGraphicFramePr>
          <p:cNvPr id="44035" name="Object 11"/>
          <p:cNvGraphicFramePr>
            <a:graphicFrameLocks noGrp="1" noChangeAspect="1"/>
          </p:cNvGraphicFramePr>
          <p:nvPr>
            <p:ph idx="1"/>
          </p:nvPr>
        </p:nvGraphicFramePr>
        <p:xfrm>
          <a:off x="5715000" y="3141663"/>
          <a:ext cx="762000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114151" imgH="215619" progId="Equation.3">
                  <p:embed/>
                </p:oleObj>
              </mc:Choice>
              <mc:Fallback>
                <p:oleObj name="公式" r:id="rId3" imgW="114151" imgH="215619" progId="Equation.3">
                  <p:embed/>
                  <p:pic>
                    <p:nvPicPr>
                      <p:cNvPr id="0" name="Picture 1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3141663"/>
                        <a:ext cx="762000" cy="1439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036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631" y="1328737"/>
            <a:ext cx="7678738" cy="516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124993C0-82C4-49E9-B123-6D4E06D5FE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293763"/>
              </p:ext>
            </p:extLst>
          </p:nvPr>
        </p:nvGraphicFramePr>
        <p:xfrm>
          <a:off x="9628711" y="3887039"/>
          <a:ext cx="1725089" cy="694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66800" imgH="431800" progId="Equation.3">
                  <p:embed/>
                </p:oleObj>
              </mc:Choice>
              <mc:Fallback>
                <p:oleObj name="Equation" r:id="rId6" imgW="1066800" imgH="4318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8711" y="3887039"/>
                        <a:ext cx="1725089" cy="6944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4968" y="857958"/>
            <a:ext cx="8589246" cy="52865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F4F02F-040B-47EC-A8BF-C6D481BB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布尔模型最大的问题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46C014-ED8C-4E88-9471-CD8F35529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rPr>
              <a:t>Boolean search: feast </a:t>
            </a:r>
            <a:r>
              <a:rPr lang="zh-CN" altLang="en-US" sz="2800" dirty="0"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rPr>
              <a:t>盛宴</a:t>
            </a:r>
            <a:r>
              <a:rPr lang="en-US" altLang="zh-CN" sz="2800" dirty="0"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rPr>
              <a:t>or famine</a:t>
            </a:r>
            <a:r>
              <a:rPr lang="zh-CN" altLang="en-US" sz="2800" dirty="0"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rPr>
              <a:t>饥荒</a:t>
            </a:r>
            <a:endParaRPr lang="en-US" altLang="zh-CN" sz="2800" dirty="0">
              <a:latin typeface="Calibri" panose="020F0502020204030204" charset="0"/>
              <a:ea typeface="MS PGothic" panose="020B0600070205080204" charset="-128"/>
              <a:cs typeface="MS PGothic" panose="020B0600070205080204" charset="-128"/>
            </a:endParaRPr>
          </a:p>
          <a:p>
            <a:pPr lvl="1"/>
            <a:r>
              <a:rPr lang="en-US" altLang="zh-CN" dirty="0"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rPr>
              <a:t>Query 1: </a:t>
            </a:r>
            <a:r>
              <a:rPr lang="en-US" altLang="zh-CN" dirty="0">
                <a:latin typeface="Calibri" panose="020F0502020204030204" charset="0"/>
              </a:rPr>
              <a:t>“</a:t>
            </a:r>
            <a:r>
              <a:rPr lang="en-US" altLang="zh-CN" i="1" dirty="0"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rPr>
              <a:t>standard user </a:t>
            </a:r>
            <a:r>
              <a:rPr lang="en-US" altLang="zh-CN" i="1" dirty="0" err="1"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rPr>
              <a:t>dlink</a:t>
            </a:r>
            <a:r>
              <a:rPr lang="en-US" altLang="zh-CN" i="1" dirty="0"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rPr>
              <a:t> 650</a:t>
            </a:r>
            <a:r>
              <a:rPr lang="en-US" altLang="zh-CN" dirty="0">
                <a:latin typeface="Calibri" panose="020F0502020204030204" charset="0"/>
              </a:rPr>
              <a:t>”</a:t>
            </a:r>
            <a:r>
              <a:rPr lang="en-US" altLang="zh-CN" dirty="0"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rPr>
              <a:t> → 200,000 hits</a:t>
            </a:r>
          </a:p>
          <a:p>
            <a:pPr lvl="1"/>
            <a:r>
              <a:rPr lang="en-US" altLang="zh-CN" dirty="0"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rPr>
              <a:t>Query 2: </a:t>
            </a:r>
            <a:r>
              <a:rPr lang="en-US" altLang="zh-CN" dirty="0">
                <a:latin typeface="Calibri" panose="020F0502020204030204" charset="0"/>
              </a:rPr>
              <a:t>“</a:t>
            </a:r>
            <a:r>
              <a:rPr lang="en-US" altLang="zh-CN" i="1" dirty="0"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rPr>
              <a:t>standard user </a:t>
            </a:r>
            <a:r>
              <a:rPr lang="en-US" altLang="zh-CN" i="1" dirty="0" err="1"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rPr>
              <a:t>dlink</a:t>
            </a:r>
            <a:r>
              <a:rPr lang="en-US" altLang="zh-CN" i="1" dirty="0"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rPr>
              <a:t> 650 no card found</a:t>
            </a:r>
            <a:r>
              <a:rPr lang="en-US" altLang="zh-CN" dirty="0">
                <a:latin typeface="Calibri" panose="020F0502020204030204" charset="0"/>
              </a:rPr>
              <a:t>”</a:t>
            </a:r>
            <a:r>
              <a:rPr lang="en-US" altLang="zh-CN" dirty="0"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rPr>
              <a:t>: 0 hits</a:t>
            </a:r>
          </a:p>
          <a:p>
            <a:pPr eaLnBrk="1" hangingPunct="1"/>
            <a:r>
              <a:rPr lang="en-US" altLang="zh-CN" dirty="0"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rPr>
              <a:t>a lot of skill </a:t>
            </a:r>
            <a:r>
              <a:rPr lang="zh-CN" altLang="en-US" dirty="0">
                <a:latin typeface="Calibri" panose="020F0502020204030204" charset="0"/>
                <a:ea typeface="MS PGothic" panose="020B0600070205080204" charset="-128"/>
                <a:cs typeface="MS PGothic" panose="020B0600070205080204" charset="-128"/>
              </a:rPr>
              <a:t>解决问题</a:t>
            </a:r>
            <a:endParaRPr lang="en-US" altLang="zh-CN" dirty="0">
              <a:latin typeface="Calibri" panose="020F0502020204030204" charset="0"/>
              <a:ea typeface="MS PGothic" panose="020B0600070205080204" charset="-128"/>
              <a:cs typeface="MS PGothic" panose="020B0600070205080204" charset="-128"/>
            </a:endParaRPr>
          </a:p>
          <a:p>
            <a:pPr lvl="1" eaLnBrk="1" hangingPunct="1"/>
            <a:r>
              <a:rPr lang="en-US" altLang="zh-CN" dirty="0">
                <a:latin typeface="Calibri" panose="020F0502020204030204" charset="0"/>
                <a:ea typeface="MS PGothic" panose="020B0600070205080204" charset="-128"/>
              </a:rPr>
              <a:t>AND gives too few; </a:t>
            </a:r>
          </a:p>
          <a:p>
            <a:pPr lvl="1" eaLnBrk="1" hangingPunct="1"/>
            <a:r>
              <a:rPr lang="en-US" altLang="zh-CN" dirty="0">
                <a:latin typeface="Calibri" panose="020F0502020204030204" charset="0"/>
                <a:ea typeface="MS PGothic" panose="020B0600070205080204" charset="-128"/>
              </a:rPr>
              <a:t>OR gives too many</a:t>
            </a:r>
          </a:p>
          <a:p>
            <a:pPr lvl="1" eaLnBrk="1" hangingPunct="1"/>
            <a:r>
              <a:rPr lang="zh-CN" altLang="en-US" dirty="0"/>
              <a:t>向量空间模型</a:t>
            </a:r>
            <a:endParaRPr lang="en-US" altLang="zh-CN" dirty="0">
              <a:latin typeface="Calibri" panose="020F0502020204030204" charset="0"/>
              <a:ea typeface="MS PGothic" panose="020B0600070205080204" charset="-128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6824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</a:t>
            </a:r>
            <a:r>
              <a:rPr lang="en-US" altLang="zh-CN" dirty="0"/>
              <a:t>BM25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BM25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是信息索引领域用来计算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query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与文档相似度得分的经典算法。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不同于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TF-IDF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BM25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的公式主要由三个部分组成：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lvl="1">
              <a:lnSpc>
                <a:spcPct val="150000"/>
              </a:lnSpc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query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中每个单词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与文档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之间的相关性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lvl="1">
              <a:lnSpc>
                <a:spcPct val="150000"/>
              </a:lnSpc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单词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query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之间的相似性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lvl="1">
              <a:lnSpc>
                <a:spcPct val="150000"/>
              </a:lnSpc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每个单词的权重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Okapi BM25 	   </a:t>
            </a:r>
            <a:r>
              <a:rPr lang="en-US" sz="2400" dirty="0">
                <a:solidFill>
                  <a:schemeClr val="accent3"/>
                </a:solidFill>
              </a:rPr>
              <a:t>[Robertson et al. 1994, TREC City U.]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BM25 “Best Match 25” (they had a bunch of tries!)</a:t>
            </a:r>
          </a:p>
          <a:p>
            <a:pPr lvl="1"/>
            <a:r>
              <a:rPr lang="en-US" dirty="0"/>
              <a:t>Developed in the context of the </a:t>
            </a:r>
            <a:r>
              <a:rPr lang="en-US" dirty="0">
                <a:solidFill>
                  <a:srgbClr val="FF0000"/>
                </a:solidFill>
              </a:rPr>
              <a:t>Okapi</a:t>
            </a:r>
            <a:r>
              <a:rPr lang="en-US" dirty="0"/>
              <a:t> system</a:t>
            </a:r>
          </a:p>
          <a:p>
            <a:pPr lvl="1"/>
            <a:r>
              <a:rPr lang="en-US" dirty="0"/>
              <a:t>Started to be increasingly adopted by other teams during the TREC competitions</a:t>
            </a:r>
          </a:p>
          <a:p>
            <a:pPr lvl="1"/>
            <a:r>
              <a:rPr lang="en-US" dirty="0"/>
              <a:t>It works well</a:t>
            </a:r>
          </a:p>
          <a:p>
            <a:pPr lvl="1"/>
            <a:endParaRPr lang="en-US" dirty="0"/>
          </a:p>
          <a:p>
            <a:r>
              <a:rPr lang="en-US" dirty="0"/>
              <a:t>Goal: be sensitive to </a:t>
            </a:r>
            <a:r>
              <a:rPr lang="en-US" dirty="0">
                <a:highlight>
                  <a:srgbClr val="FFFF00"/>
                </a:highlight>
              </a:rPr>
              <a:t>term frequency and document length </a:t>
            </a:r>
            <a:r>
              <a:rPr lang="en-US" dirty="0"/>
              <a:t>while not adding too many parameters</a:t>
            </a:r>
          </a:p>
          <a:p>
            <a:pPr lvl="1"/>
            <a:r>
              <a:rPr lang="en-US" dirty="0"/>
              <a:t>(Robertson and Zaragoza 2009; </a:t>
            </a:r>
            <a:r>
              <a:rPr lang="en-US" dirty="0" err="1"/>
              <a:t>Spärck</a:t>
            </a:r>
            <a:r>
              <a:rPr lang="en-US" dirty="0"/>
              <a:t> Jones et al. 2000)</a:t>
            </a:r>
          </a:p>
        </p:txBody>
      </p:sp>
      <p:pic>
        <p:nvPicPr>
          <p:cNvPr id="5632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79263" y="358200"/>
            <a:ext cx="1533525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2"/>
          <p:cNvSpPr txBox="1"/>
          <p:nvPr/>
        </p:nvSpPr>
        <p:spPr bwMode="auto">
          <a:xfrm>
            <a:off x="1371600" y="1447800"/>
            <a:ext cx="8839200" cy="495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37085"/>
              </a:buClr>
              <a:buFont typeface="Wingdings" panose="05000000000000000000" charset="0"/>
              <a:buChar char="§"/>
              <a:defRPr sz="28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57E69"/>
              </a:buClr>
              <a:buFont typeface="Wingdings" panose="05000000000000000000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18BA3"/>
              </a:buClr>
              <a:buFont typeface="Wingdings" panose="05000000000000000000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F6E7E"/>
              </a:buClr>
              <a:buFont typeface="Wingdings" panose="05000000000000000000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Words are drawn independently from the vocabulary using a multinomial distribution</a:t>
            </a:r>
            <a:r>
              <a:rPr lang="zh-CN" altLang="en-US" dirty="0"/>
              <a:t>多项式分布</a:t>
            </a:r>
            <a:endParaRPr lang="en-US" dirty="0"/>
          </a:p>
        </p:txBody>
      </p:sp>
      <p:pic>
        <p:nvPicPr>
          <p:cNvPr id="24" name="Content Placeholder 23" descr="Urn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039" t="17207" b="13978"/>
          <a:stretch>
            <a:fillRect/>
          </a:stretch>
        </p:blipFill>
        <p:spPr>
          <a:xfrm>
            <a:off x="-1066800" y="3429000"/>
            <a:ext cx="11277600" cy="34084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 for documents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0" y="2433936"/>
            <a:ext cx="883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... the </a:t>
            </a:r>
            <a:r>
              <a:rPr lang="en-US" sz="2400" b="1" dirty="0">
                <a:solidFill>
                  <a:srgbClr val="C0504D"/>
                </a:solidFill>
              </a:rPr>
              <a:t>draft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en-US" sz="2400" dirty="0"/>
              <a:t>is that each </a:t>
            </a:r>
            <a:r>
              <a:rPr lang="en-US" sz="2400" b="1" dirty="0">
                <a:solidFill>
                  <a:srgbClr val="C0504D"/>
                </a:solidFill>
              </a:rPr>
              <a:t>team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en-US" sz="2400" dirty="0"/>
              <a:t>is given a position in the </a:t>
            </a:r>
            <a:r>
              <a:rPr lang="en-US" sz="2400" b="1" dirty="0">
                <a:solidFill>
                  <a:srgbClr val="C0504D"/>
                </a:solidFill>
              </a:rPr>
              <a:t>draft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en-US" sz="2400" dirty="0"/>
              <a:t>…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81401" y="3657601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59438" y="4343401"/>
            <a:ext cx="903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504D"/>
                </a:solidFill>
              </a:rPr>
              <a:t>team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96194" y="4168838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88440" y="4810704"/>
            <a:ext cx="698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that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4962" y="4321238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19600" y="4800601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50210" y="3733801"/>
            <a:ext cx="612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7591" y="3657601"/>
            <a:ext cx="86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504D"/>
                </a:solidFill>
              </a:rPr>
              <a:t>draft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57963" y="4626038"/>
            <a:ext cx="1091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design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88907" y="4195466"/>
            <a:ext cx="56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C0504D"/>
                </a:solidFill>
              </a:rPr>
              <a:t>nfl</a:t>
            </a:r>
            <a:endParaRPr lang="en-US" sz="2400" b="1" dirty="0">
              <a:solidFill>
                <a:srgbClr val="C0504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78421" y="4686105"/>
            <a:ext cx="1295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504D"/>
                </a:solidFill>
              </a:rPr>
              <a:t>football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18556" y="3657601"/>
            <a:ext cx="920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given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57800" y="610766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05201" y="4338936"/>
            <a:ext cx="110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annual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7848600" y="2895602"/>
            <a:ext cx="1524000" cy="91439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676400" y="2510136"/>
            <a:ext cx="8534400" cy="3854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123004" y="4415136"/>
            <a:ext cx="86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504D"/>
                </a:solidFill>
              </a:rPr>
              <a:t>draft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477001" y="4948536"/>
            <a:ext cx="1295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504D"/>
                </a:solidFill>
              </a:rPr>
              <a:t>football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00433" y="3733801"/>
            <a:ext cx="903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504D"/>
                </a:solidFill>
              </a:rPr>
              <a:t>team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783940" y="4717703"/>
            <a:ext cx="56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C0504D"/>
                </a:solidFill>
              </a:rPr>
              <a:t>nfl</a:t>
            </a:r>
            <a:endParaRPr lang="en-US" sz="2400" b="1" dirty="0">
              <a:solidFill>
                <a:srgbClr val="C0504D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2"/>
          <p:cNvSpPr txBox="1"/>
          <p:nvPr/>
        </p:nvSpPr>
        <p:spPr bwMode="auto">
          <a:xfrm>
            <a:off x="1981200" y="1447800"/>
            <a:ext cx="8229600" cy="495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37085"/>
              </a:buClr>
              <a:buFont typeface="Wingdings" panose="05000000000000000000" charset="0"/>
              <a:buChar char="§"/>
              <a:defRPr sz="28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57E69"/>
              </a:buClr>
              <a:buFont typeface="Wingdings" panose="05000000000000000000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18BA3"/>
              </a:buClr>
              <a:buFont typeface="Wingdings" panose="05000000000000000000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F6E7E"/>
              </a:buClr>
              <a:buFont typeface="Wingdings" panose="05000000000000000000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Distribution of term frequencies (</a:t>
            </a:r>
            <a:r>
              <a:rPr lang="en-US" dirty="0" err="1"/>
              <a:t>tf</a:t>
            </a:r>
            <a:r>
              <a:rPr lang="en-US" dirty="0"/>
              <a:t>) follows a binomial distribution – approximated by a Poisson</a:t>
            </a:r>
          </a:p>
        </p:txBody>
      </p:sp>
      <p:pic>
        <p:nvPicPr>
          <p:cNvPr id="24" name="Content Placeholder 23" descr="Urn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039" t="17207" b="13978"/>
          <a:stretch>
            <a:fillRect/>
          </a:stretch>
        </p:blipFill>
        <p:spPr>
          <a:xfrm>
            <a:off x="-1066800" y="3429000"/>
            <a:ext cx="11277600" cy="34084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 for documents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0" y="2433936"/>
            <a:ext cx="883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... the </a:t>
            </a:r>
            <a:r>
              <a:rPr lang="en-US" sz="2400" b="1" dirty="0">
                <a:solidFill>
                  <a:srgbClr val="C0504D"/>
                </a:solidFill>
              </a:rPr>
              <a:t>draft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en-US" sz="2400" dirty="0"/>
              <a:t>is that each </a:t>
            </a:r>
            <a:r>
              <a:rPr lang="en-US" sz="2400" b="1" dirty="0">
                <a:solidFill>
                  <a:srgbClr val="C0504D"/>
                </a:solidFill>
              </a:rPr>
              <a:t>team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en-US" sz="2400" dirty="0"/>
              <a:t>is given a position in the </a:t>
            </a:r>
            <a:r>
              <a:rPr lang="en-US" sz="2400" b="1" dirty="0">
                <a:solidFill>
                  <a:srgbClr val="C0504D"/>
                </a:solidFill>
              </a:rPr>
              <a:t>draft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en-US" sz="2400" dirty="0"/>
              <a:t>…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7591" y="3657601"/>
            <a:ext cx="86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504D"/>
                </a:solidFill>
              </a:rPr>
              <a:t>draft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57800" y="610766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82000" y="448699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26" name="Picture 25" descr="red-dice-ico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2941320"/>
            <a:ext cx="609600" cy="487680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7848600" y="2895602"/>
            <a:ext cx="1524000" cy="91439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676400" y="2510136"/>
            <a:ext cx="8534400" cy="3854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81200" y="2510136"/>
            <a:ext cx="533400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352800" y="2514601"/>
            <a:ext cx="228600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657600" y="2519066"/>
            <a:ext cx="457200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267200" y="2514601"/>
            <a:ext cx="559332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927068" y="2510136"/>
            <a:ext cx="746230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730770" y="2505671"/>
            <a:ext cx="284192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096000" y="2501206"/>
            <a:ext cx="700193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858001" y="2496741"/>
            <a:ext cx="152400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162800" y="2492276"/>
            <a:ext cx="990600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229600" y="2487811"/>
            <a:ext cx="304800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610600" y="2483346"/>
            <a:ext cx="457200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583965" y="4505832"/>
            <a:ext cx="559332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546866" y="4510652"/>
            <a:ext cx="559332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509767" y="4515472"/>
            <a:ext cx="559332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472668" y="4520292"/>
            <a:ext cx="559332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435569" y="4525112"/>
            <a:ext cx="559332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8398470" y="4529932"/>
            <a:ext cx="559332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146926" y="3926533"/>
            <a:ext cx="559332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181114" y="3926442"/>
            <a:ext cx="559332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097209" y="3816139"/>
            <a:ext cx="559332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Poisson distribution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泊松分布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en-US" sz="3600" dirty="0"/>
              <a:t>常见到的离散概率分布</a:t>
            </a:r>
          </a:p>
          <a:p>
            <a:pPr>
              <a:lnSpc>
                <a:spcPct val="170000"/>
              </a:lnSpc>
            </a:pPr>
            <a:r>
              <a:rPr lang="zh-CN" altLang="en-US" sz="3600" dirty="0"/>
              <a:t>描述单位时间内随机事件发生的次数</a:t>
            </a:r>
            <a:r>
              <a:rPr lang="en-US" altLang="zh-CN" sz="3600" dirty="0"/>
              <a:t>k</a:t>
            </a:r>
            <a:r>
              <a:rPr lang="zh-CN" altLang="en-US" sz="3600" dirty="0"/>
              <a:t>的概率分布</a:t>
            </a:r>
            <a:endParaRPr lang="en-US" altLang="zh-CN" sz="3600" dirty="0"/>
          </a:p>
          <a:p>
            <a:pPr marL="342900" lvl="1" indent="-342900">
              <a:lnSpc>
                <a:spcPct val="170000"/>
              </a:lnSpc>
              <a:buClr>
                <a:srgbClr val="437085"/>
              </a:buClr>
            </a:pPr>
            <a:r>
              <a:rPr lang="en-US" altLang="zh-CN" sz="3600" dirty="0"/>
              <a:t>The Poisson distribution models the probability of k, the number of events occurring in a fixed interval of time/space, </a:t>
            </a:r>
          </a:p>
          <a:p>
            <a:pPr marL="800100" lvl="2" indent="-342900">
              <a:lnSpc>
                <a:spcPct val="170000"/>
              </a:lnSpc>
              <a:buClr>
                <a:srgbClr val="437085"/>
              </a:buClr>
            </a:pPr>
            <a:r>
              <a:rPr lang="en-US" altLang="zh-CN" sz="2600" dirty="0"/>
              <a:t>K=0,1,2,</a:t>
            </a:r>
          </a:p>
          <a:p>
            <a:pPr marL="800100" lvl="2" indent="-342900">
              <a:lnSpc>
                <a:spcPct val="170000"/>
              </a:lnSpc>
              <a:buClr>
                <a:srgbClr val="437085"/>
              </a:buClr>
            </a:pPr>
            <a:r>
              <a:rPr lang="en-US" altLang="zh-CN" sz="2600" dirty="0"/>
              <a:t>with known average rate λ , independent of the last event</a:t>
            </a:r>
          </a:p>
          <a:p>
            <a:pPr marL="800100" lvl="2" indent="-342900">
              <a:lnSpc>
                <a:spcPct val="170000"/>
              </a:lnSpc>
              <a:buClr>
                <a:srgbClr val="437085"/>
              </a:buClr>
            </a:pPr>
            <a:r>
              <a:rPr lang="zh-CN" altLang="en-US" sz="3200" dirty="0"/>
              <a:t>参数λ是单位时间(或单位面积)内随机事件的平均发生次数</a:t>
            </a:r>
            <a:endParaRPr lang="en-US" altLang="zh-CN" sz="2400" dirty="0"/>
          </a:p>
          <a:p>
            <a:pPr marL="342900" lvl="1" indent="-342900">
              <a:buClr>
                <a:srgbClr val="437085"/>
              </a:buClr>
            </a:pPr>
            <a:endParaRPr lang="en-US" altLang="zh-CN" sz="2800" dirty="0"/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98FFC5C0-C6EE-4399-80BA-3C76804CA6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0229193"/>
              </p:ext>
            </p:extLst>
          </p:nvPr>
        </p:nvGraphicFramePr>
        <p:xfrm>
          <a:off x="8169660" y="1422385"/>
          <a:ext cx="2483544" cy="1203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22600" imgH="393120" progId="Equation.3">
                  <p:embed/>
                </p:oleObj>
              </mc:Choice>
              <mc:Fallback>
                <p:oleObj name="Equation" r:id="rId2" imgW="822600" imgH="39312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9660" y="1422385"/>
                        <a:ext cx="2483544" cy="12031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078"/>
            <a:ext cx="8458200" cy="4953000"/>
          </a:xfrm>
        </p:spPr>
        <p:txBody>
          <a:bodyPr/>
          <a:lstStyle/>
          <a:p>
            <a:pPr marL="342900" lvl="1" indent="-342900">
              <a:buClr>
                <a:srgbClr val="437085"/>
              </a:buClr>
            </a:pPr>
            <a:r>
              <a:rPr lang="en-US" sz="2800" dirty="0"/>
              <a:t>If </a:t>
            </a:r>
            <a:r>
              <a:rPr lang="en-US" sz="2800" i="1" dirty="0"/>
              <a:t>T </a:t>
            </a:r>
            <a:r>
              <a:rPr lang="en-US" sz="2800" dirty="0"/>
              <a:t>is large and </a:t>
            </a:r>
            <a:r>
              <a:rPr lang="en-US" sz="2800" i="1" dirty="0"/>
              <a:t>p </a:t>
            </a:r>
            <a:r>
              <a:rPr lang="en-US" sz="2800" dirty="0"/>
              <a:t>is small, we can approximate a binomial distribution with a Poisson where </a:t>
            </a:r>
            <a:r>
              <a:rPr lang="en-US" sz="2800" dirty="0" err="1"/>
              <a:t>λ</a:t>
            </a:r>
            <a:r>
              <a:rPr lang="en-US" sz="2800" dirty="0"/>
              <a:t> = </a:t>
            </a:r>
            <a:r>
              <a:rPr lang="en-US" sz="2800" i="1" dirty="0" err="1"/>
              <a:t>Tp</a:t>
            </a:r>
            <a:endParaRPr lang="en-US" sz="2800" i="1" dirty="0"/>
          </a:p>
          <a:p>
            <a:pPr marL="342900" lvl="1" indent="-342900">
              <a:buClr>
                <a:srgbClr val="437085"/>
              </a:buClr>
            </a:pPr>
            <a:endParaRPr lang="en-US" sz="2800" i="1" dirty="0"/>
          </a:p>
          <a:p>
            <a:pPr marL="342900" lvl="1" indent="-342900">
              <a:buClr>
                <a:srgbClr val="437085"/>
              </a:buClr>
            </a:pPr>
            <a:endParaRPr lang="en-US" sz="2800" i="1" dirty="0"/>
          </a:p>
          <a:p>
            <a:pPr marL="342900" lvl="1" indent="-342900">
              <a:buClr>
                <a:srgbClr val="437085"/>
              </a:buClr>
            </a:pPr>
            <a:endParaRPr lang="en-US" sz="2800" i="1" dirty="0"/>
          </a:p>
          <a:p>
            <a:pPr marL="342900" lvl="1" indent="-342900">
              <a:buClr>
                <a:srgbClr val="437085"/>
              </a:buClr>
            </a:pPr>
            <a:r>
              <a:rPr lang="en-US" sz="2800" dirty="0"/>
              <a:t>Mean = Variance = </a:t>
            </a:r>
            <a:r>
              <a:rPr lang="en-US" sz="2800" dirty="0" err="1"/>
              <a:t>λ</a:t>
            </a:r>
            <a:r>
              <a:rPr lang="en-US" sz="2800" dirty="0"/>
              <a:t> = </a:t>
            </a:r>
            <a:r>
              <a:rPr lang="en-US" sz="2800" i="1" dirty="0"/>
              <a:t>Tp. </a:t>
            </a:r>
            <a:endParaRPr lang="en-US" sz="2800" dirty="0"/>
          </a:p>
          <a:p>
            <a:pPr marL="342900" lvl="1" indent="-342900">
              <a:buClr>
                <a:srgbClr val="437085"/>
              </a:buClr>
            </a:pPr>
            <a:r>
              <a:rPr lang="en-US" sz="2800" dirty="0"/>
              <a:t>Example </a:t>
            </a:r>
            <a:r>
              <a:rPr lang="en-US" sz="2800" i="1" dirty="0"/>
              <a:t>p </a:t>
            </a:r>
            <a:r>
              <a:rPr lang="en-US" sz="2800" dirty="0"/>
              <a:t>=</a:t>
            </a:r>
            <a:r>
              <a:rPr lang="en-US" sz="2800" i="1" dirty="0"/>
              <a:t> </a:t>
            </a:r>
            <a:r>
              <a:rPr lang="en-US" sz="2800" dirty="0"/>
              <a:t>0.08, </a:t>
            </a:r>
            <a:r>
              <a:rPr lang="en-US" sz="2800" i="1" dirty="0"/>
              <a:t>T </a:t>
            </a:r>
            <a:r>
              <a:rPr lang="en-US" sz="2800" dirty="0"/>
              <a:t>= 20. Chance of 1 occurrence is:</a:t>
            </a:r>
          </a:p>
          <a:p>
            <a:pPr marL="742950" lvl="2" indent="-342900">
              <a:buClr>
                <a:srgbClr val="437085"/>
              </a:buClr>
            </a:pPr>
            <a:r>
              <a:rPr lang="en-US" dirty="0"/>
              <a:t>Binomial </a:t>
            </a:r>
          </a:p>
          <a:p>
            <a:pPr marL="742950" lvl="2" indent="-342900">
              <a:buClr>
                <a:srgbClr val="437085"/>
              </a:buClr>
            </a:pPr>
            <a:endParaRPr lang="en-US" dirty="0"/>
          </a:p>
          <a:p>
            <a:pPr marL="742950" lvl="2" indent="-342900">
              <a:buClr>
                <a:srgbClr val="437085"/>
              </a:buClr>
            </a:pPr>
            <a:r>
              <a:rPr lang="en-US" dirty="0"/>
              <a:t>Poisson                                                                                 … already close</a:t>
            </a:r>
          </a:p>
          <a:p>
            <a:pPr marL="342900" lvl="1" indent="-342900">
              <a:buClr>
                <a:srgbClr val="437085"/>
              </a:buClr>
            </a:pPr>
            <a:endParaRPr lang="en-US" sz="2800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3845002" y="2590800"/>
          <a:ext cx="2310194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22600" imgH="393120" progId="Equation.3">
                  <p:embed/>
                </p:oleObj>
              </mc:Choice>
              <mc:Fallback>
                <p:oleObj name="Equation" r:id="rId2" imgW="822600" imgH="39312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5002" y="2590800"/>
                        <a:ext cx="2310194" cy="1119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191000" y="5791200"/>
          <a:ext cx="3683794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97560" imgH="393120" progId="Equation.3">
                  <p:embed/>
                </p:oleObj>
              </mc:Choice>
              <mc:Fallback>
                <p:oleObj name="Equation" r:id="rId4" imgW="2797560" imgH="39312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5791200"/>
                        <a:ext cx="3683794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267200" y="5092490"/>
          <a:ext cx="2667000" cy="630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84400" imgH="484560" progId="Equation.3">
                  <p:embed/>
                </p:oleObj>
              </mc:Choice>
              <mc:Fallback>
                <p:oleObj name="Equation" r:id="rId6" imgW="2084400" imgH="48456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5092490"/>
                        <a:ext cx="2667000" cy="63038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F64DBA57-0AA9-4F7B-B211-2F7C3B41D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7987" y="149317"/>
            <a:ext cx="2954226" cy="175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03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that term frequencies in a document (</a:t>
            </a:r>
            <a:r>
              <a:rPr lang="en-US" i="1" dirty="0" err="1">
                <a:latin typeface="Times New Roman"/>
                <a:cs typeface="Times New Roman"/>
              </a:rPr>
              <a:t>tf</a:t>
            </a:r>
            <a:r>
              <a:rPr lang="en-US" i="1" baseline="-25000" dirty="0" err="1">
                <a:latin typeface="Times New Roman"/>
                <a:cs typeface="Times New Roman"/>
              </a:rPr>
              <a:t>i</a:t>
            </a:r>
            <a:r>
              <a:rPr lang="en-US" dirty="0"/>
              <a:t>) follow a Poisson distribution</a:t>
            </a:r>
          </a:p>
          <a:p>
            <a:pPr lvl="1"/>
            <a:r>
              <a:rPr lang="en-US" sz="2800" dirty="0"/>
              <a:t>“Fixed interval” implies fixed document length … think roughly constant-sized document abstracts</a:t>
            </a:r>
          </a:p>
          <a:p>
            <a:pPr lvl="2"/>
            <a:r>
              <a:rPr lang="en-US" sz="2800" dirty="0"/>
              <a:t>… will fix later</a:t>
            </a:r>
          </a:p>
        </p:txBody>
      </p:sp>
    </p:spTree>
    <p:extLst>
      <p:ext uri="{BB962C8B-B14F-4D97-AF65-F5344CB8AC3E}">
        <p14:creationId xmlns:p14="http://schemas.microsoft.com/office/powerpoint/2010/main" val="2509586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1-Poisson Model flaw</a:t>
            </a:r>
            <a:r>
              <a:rPr lang="zh-CN" altLang="en-US" dirty="0"/>
              <a:t>缺陷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 reasonable fit for “general” words</a:t>
            </a:r>
          </a:p>
          <a:p>
            <a:r>
              <a:rPr lang="en-US" dirty="0"/>
              <a:t>Is a poor fit for topic-specific words</a:t>
            </a:r>
          </a:p>
          <a:p>
            <a:pPr lvl="1"/>
            <a:r>
              <a:rPr lang="en-US" dirty="0"/>
              <a:t>get higher </a:t>
            </a:r>
            <a:r>
              <a:rPr lang="en-US" i="1" dirty="0"/>
              <a:t>p(k) </a:t>
            </a:r>
            <a:r>
              <a:rPr lang="en-US" dirty="0"/>
              <a:t>than predicted too often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981200" y="3352800"/>
          <a:ext cx="82296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13">
                  <a:txBody>
                    <a:bodyPr/>
                    <a:lstStyle/>
                    <a:p>
                      <a:r>
                        <a:rPr lang="en-US" dirty="0"/>
                        <a:t>Documents</a:t>
                      </a:r>
                      <a:r>
                        <a:rPr lang="en-US" baseline="0" dirty="0"/>
                        <a:t> containing </a:t>
                      </a:r>
                      <a:r>
                        <a:rPr lang="en-US" i="1" baseline="0" dirty="0"/>
                        <a:t>k</a:t>
                      </a:r>
                      <a:r>
                        <a:rPr lang="en-US" i="0" baseline="0" dirty="0"/>
                        <a:t> occurrences of word (</a:t>
                      </a:r>
                      <a:r>
                        <a:rPr lang="en-US" i="0" baseline="0" dirty="0" err="1"/>
                        <a:t>λ</a:t>
                      </a:r>
                      <a:r>
                        <a:rPr lang="en-US" i="0" baseline="0" dirty="0"/>
                        <a:t> = 53/650)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Freq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expected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cathexis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comic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81201" y="6336268"/>
            <a:ext cx="834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Harter, “A Probabilistic Approach to Automatic Keyword Indexing”, JASIST, 1975 </a:t>
            </a:r>
          </a:p>
        </p:txBody>
      </p:sp>
    </p:spTree>
    <p:extLst>
      <p:ext uri="{BB962C8B-B14F-4D97-AF65-F5344CB8AC3E}">
        <p14:creationId xmlns:p14="http://schemas.microsoft.com/office/powerpoint/2010/main" val="2756961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Eliteness</a:t>
            </a:r>
            <a:r>
              <a:rPr lang="zh-CN" altLang="en-US" dirty="0"/>
              <a:t>精英</a:t>
            </a:r>
            <a:r>
              <a:rPr lang="en-US" dirty="0"/>
              <a:t> (“aboutness”)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term frequencies using </a:t>
            </a:r>
            <a:r>
              <a:rPr lang="en-US" i="1" dirty="0"/>
              <a:t>eliteness</a:t>
            </a:r>
            <a:endParaRPr lang="en-US" dirty="0"/>
          </a:p>
          <a:p>
            <a:r>
              <a:rPr lang="en-US" dirty="0"/>
              <a:t>What is eliteness?</a:t>
            </a:r>
          </a:p>
          <a:p>
            <a:pPr lvl="1"/>
            <a:r>
              <a:rPr lang="en-US" sz="2800" dirty="0"/>
              <a:t>Hidden variable for each document-term pair, denoted as </a:t>
            </a:r>
            <a:r>
              <a:rPr lang="en-US" sz="2800" i="1" dirty="0" err="1">
                <a:latin typeface="Times New Roman"/>
                <a:cs typeface="Times New Roman"/>
              </a:rPr>
              <a:t>E</a:t>
            </a:r>
            <a:r>
              <a:rPr lang="en-US" sz="2800" i="1" baseline="-25000" dirty="0" err="1">
                <a:latin typeface="Times New Roman"/>
                <a:cs typeface="Times New Roman"/>
              </a:rPr>
              <a:t>i</a:t>
            </a:r>
            <a:r>
              <a:rPr lang="en-US" sz="2800" dirty="0">
                <a:cs typeface="Times New Roman"/>
              </a:rPr>
              <a:t> for term </a:t>
            </a:r>
            <a:r>
              <a:rPr lang="en-US" sz="2800" i="1" dirty="0" err="1">
                <a:latin typeface="Times New Roman"/>
                <a:cs typeface="Times New Roman"/>
              </a:rPr>
              <a:t>i</a:t>
            </a:r>
            <a:endParaRPr lang="en-US" sz="2800" i="1" baseline="-25000" dirty="0">
              <a:latin typeface="Times New Roman"/>
              <a:cs typeface="Times New Roman"/>
            </a:endParaRPr>
          </a:p>
          <a:p>
            <a:pPr lvl="1"/>
            <a:r>
              <a:rPr lang="en-US" sz="2800" dirty="0"/>
              <a:t>Represents </a:t>
            </a:r>
            <a:r>
              <a:rPr lang="en-US" sz="2800" i="1" dirty="0" err="1"/>
              <a:t>aboutness</a:t>
            </a:r>
            <a:r>
              <a:rPr lang="en-US" sz="2800" dirty="0"/>
              <a:t>: a term is elite in a document if, in some sense, the document is about the concept denoted by the term</a:t>
            </a:r>
          </a:p>
          <a:p>
            <a:pPr lvl="1"/>
            <a:r>
              <a:rPr lang="en-US" sz="2800" dirty="0"/>
              <a:t>Eliteness is binary</a:t>
            </a:r>
          </a:p>
          <a:p>
            <a:pPr lvl="1"/>
            <a:r>
              <a:rPr lang="en-US" sz="2800" dirty="0"/>
              <a:t>Term occurrences depend only on eliteness…</a:t>
            </a:r>
          </a:p>
          <a:p>
            <a:pPr lvl="1"/>
            <a:r>
              <a:rPr lang="en-US" sz="2800" dirty="0"/>
              <a:t>… but eliteness depends on relevance </a:t>
            </a:r>
          </a:p>
        </p:txBody>
      </p:sp>
    </p:spTree>
    <p:extLst>
      <p:ext uri="{BB962C8B-B14F-4D97-AF65-F5344CB8AC3E}">
        <p14:creationId xmlns:p14="http://schemas.microsoft.com/office/powerpoint/2010/main" val="20331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Elite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Text from the Wikipedia page on the NFL draft showing </a:t>
            </a:r>
            <a:r>
              <a:rPr lang="en-US" b="1" dirty="0">
                <a:solidFill>
                  <a:srgbClr val="C0504D"/>
                </a:solidFill>
              </a:rPr>
              <a:t>elite terms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52800" y="2691348"/>
            <a:ext cx="5410200" cy="378565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chemeClr val="accent2"/>
                </a:solidFill>
              </a:rPr>
              <a:t>National Football League Draft </a:t>
            </a:r>
            <a:r>
              <a:rPr lang="en-US" sz="2400" dirty="0"/>
              <a:t>is an annual event in which the </a:t>
            </a:r>
            <a:r>
              <a:rPr lang="en-US" sz="2400" b="1" dirty="0">
                <a:solidFill>
                  <a:srgbClr val="C0504D"/>
                </a:solidFill>
              </a:rPr>
              <a:t>National Football League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504D"/>
                </a:solidFill>
              </a:rPr>
              <a:t>NFL</a:t>
            </a:r>
            <a:r>
              <a:rPr lang="en-US" sz="2400" dirty="0"/>
              <a:t>) </a:t>
            </a:r>
            <a:r>
              <a:rPr lang="en-US" sz="2400" b="1" dirty="0">
                <a:solidFill>
                  <a:srgbClr val="C0504D"/>
                </a:solidFill>
              </a:rPr>
              <a:t>teams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en-US" sz="2400" b="1" dirty="0">
                <a:solidFill>
                  <a:srgbClr val="C0504D"/>
                </a:solidFill>
              </a:rPr>
              <a:t>select eligible college football players</a:t>
            </a:r>
            <a:r>
              <a:rPr lang="en-US" sz="2400" dirty="0"/>
              <a:t>.  It serves as the </a:t>
            </a:r>
            <a:r>
              <a:rPr lang="en-US" sz="2400" b="1" dirty="0">
                <a:solidFill>
                  <a:srgbClr val="C0504D"/>
                </a:solidFill>
              </a:rPr>
              <a:t>league’s</a:t>
            </a:r>
            <a:r>
              <a:rPr lang="en-US" sz="2400" dirty="0"/>
              <a:t> most common source of </a:t>
            </a:r>
            <a:r>
              <a:rPr lang="en-US" sz="2400" b="1" dirty="0">
                <a:solidFill>
                  <a:srgbClr val="C0504D"/>
                </a:solidFill>
              </a:rPr>
              <a:t>player recruitment</a:t>
            </a:r>
            <a:r>
              <a:rPr lang="en-US" sz="2400" dirty="0"/>
              <a:t>.  The basic design of the </a:t>
            </a:r>
            <a:r>
              <a:rPr lang="en-US" sz="2400" b="1" dirty="0">
                <a:solidFill>
                  <a:srgbClr val="C0504D"/>
                </a:solidFill>
              </a:rPr>
              <a:t>draft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en-US" sz="2400" dirty="0"/>
              <a:t>is that each </a:t>
            </a:r>
            <a:r>
              <a:rPr lang="en-US" sz="2400" b="1" dirty="0">
                <a:solidFill>
                  <a:srgbClr val="C0504D"/>
                </a:solidFill>
              </a:rPr>
              <a:t>team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en-US" sz="2400" dirty="0"/>
              <a:t>is given a </a:t>
            </a:r>
            <a:r>
              <a:rPr lang="en-US" sz="2400" b="1" dirty="0">
                <a:solidFill>
                  <a:srgbClr val="C0504D"/>
                </a:solidFill>
              </a:rPr>
              <a:t>position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en-US" sz="2400" dirty="0"/>
              <a:t>in the </a:t>
            </a:r>
            <a:r>
              <a:rPr lang="en-US" sz="2400" b="1" dirty="0">
                <a:solidFill>
                  <a:srgbClr val="C0504D"/>
                </a:solidFill>
              </a:rPr>
              <a:t>draft order </a:t>
            </a:r>
            <a:r>
              <a:rPr lang="en-US" sz="2400" dirty="0"/>
              <a:t>in </a:t>
            </a:r>
            <a:r>
              <a:rPr lang="en-US" sz="2400" b="1" dirty="0">
                <a:solidFill>
                  <a:schemeClr val="accent2"/>
                </a:solidFill>
              </a:rPr>
              <a:t>reverse order</a:t>
            </a:r>
            <a:r>
              <a:rPr lang="en-US" sz="2400" dirty="0"/>
              <a:t> relative to its </a:t>
            </a:r>
            <a:r>
              <a:rPr lang="en-US" sz="2400" b="1" dirty="0">
                <a:solidFill>
                  <a:srgbClr val="C0504D"/>
                </a:solidFill>
              </a:rPr>
              <a:t>record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0005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向量空间模型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212C754-EA21-47D5-8081-66D6A771F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文档表示成向量，‌‌</a:t>
            </a:r>
            <a:endParaRPr lang="en-US" altLang="zh-CN" dirty="0"/>
          </a:p>
          <a:p>
            <a:r>
              <a:rPr lang="zh-CN" altLang="zh-CN" dirty="0"/>
              <a:t>查询也表示成向量，</a:t>
            </a:r>
            <a:endParaRPr lang="en-US" altLang="zh-CN" dirty="0"/>
          </a:p>
          <a:p>
            <a:r>
              <a:rPr lang="zh-CN" altLang="zh-CN" dirty="0"/>
              <a:t>‌‌两个向量之间的相似度</a:t>
            </a:r>
            <a:r>
              <a:rPr lang="zh-CN" altLang="en-US" dirty="0"/>
              <a:t>：余弦</a:t>
            </a:r>
            <a:r>
              <a:rPr lang="zh-CN" altLang="zh-CN" dirty="0"/>
              <a:t>相似度，‌‌</a:t>
            </a:r>
            <a:r>
              <a:rPr lang="zh-CN" altLang="en-US" dirty="0"/>
              <a:t>内积相似度</a:t>
            </a:r>
            <a:r>
              <a:rPr lang="zh-CN" altLang="zh-CN" dirty="0"/>
              <a:t>‌‌等等，‌‌</a:t>
            </a:r>
            <a:endParaRPr lang="en-US" altLang="zh-CN" dirty="0"/>
          </a:p>
          <a:p>
            <a:r>
              <a:rPr lang="zh-CN" altLang="zh-CN" dirty="0"/>
              <a:t>在向量表示中的‌‌词项权重计算方法，‌‌主要是‌‌</a:t>
            </a:r>
            <a:r>
              <a:rPr lang="en-US" altLang="zh-CN" dirty="0" err="1"/>
              <a:t>tf-idf</a:t>
            </a:r>
            <a:r>
              <a:rPr lang="zh-CN" altLang="zh-CN" dirty="0"/>
              <a:t>公式，‌‌</a:t>
            </a:r>
            <a:endParaRPr lang="en-US" altLang="zh-CN" dirty="0"/>
          </a:p>
          <a:p>
            <a:r>
              <a:rPr lang="zh-CN" altLang="en-US" dirty="0"/>
              <a:t>余弦</a:t>
            </a:r>
            <a:r>
              <a:rPr lang="zh-CN" altLang="zh-CN" dirty="0"/>
              <a:t>相似度</a:t>
            </a:r>
            <a:r>
              <a:rPr lang="en-US" altLang="zh-CN" dirty="0"/>
              <a:t>: </a:t>
            </a:r>
            <a:r>
              <a:rPr lang="zh-CN" altLang="zh-CN" dirty="0"/>
              <a:t>实际考虑</a:t>
            </a:r>
            <a:r>
              <a:rPr lang="en-US" altLang="zh-CN" dirty="0"/>
              <a:t> </a:t>
            </a:r>
            <a:r>
              <a:rPr lang="zh-CN" altLang="zh-CN" dirty="0"/>
              <a:t>‌‌</a:t>
            </a:r>
            <a:r>
              <a:rPr lang="en-US" altLang="zh-CN" dirty="0" err="1"/>
              <a:t>tf</a:t>
            </a:r>
            <a:r>
              <a:rPr lang="en-US" altLang="zh-CN" dirty="0"/>
              <a:t>,</a:t>
            </a:r>
            <a:r>
              <a:rPr lang="zh-CN" altLang="zh-CN" dirty="0"/>
              <a:t>‌‌</a:t>
            </a:r>
            <a:r>
              <a:rPr lang="en-US" altLang="zh-CN" dirty="0"/>
              <a:t> </a:t>
            </a:r>
            <a:r>
              <a:rPr lang="en-US" altLang="zh-CN" dirty="0" err="1"/>
              <a:t>idf</a:t>
            </a:r>
            <a:r>
              <a:rPr lang="zh-CN" altLang="zh-CN" dirty="0"/>
              <a:t>‌‌以及文档长度三个因素‌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81" y="274638"/>
            <a:ext cx="10289219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回顾： </a:t>
            </a:r>
            <a:r>
              <a:rPr lang="en-US" dirty="0"/>
              <a:t>Graphical model for BIM – Bernoulli NB</a:t>
            </a:r>
          </a:p>
        </p:txBody>
      </p:sp>
      <p:sp>
        <p:nvSpPr>
          <p:cNvPr id="4" name="Oval 3"/>
          <p:cNvSpPr/>
          <p:nvPr/>
        </p:nvSpPr>
        <p:spPr>
          <a:xfrm>
            <a:off x="5029200" y="228600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/>
              </a:rPr>
              <a:t>R</a:t>
            </a:r>
          </a:p>
        </p:txBody>
      </p:sp>
      <p:sp>
        <p:nvSpPr>
          <p:cNvPr id="5" name="Oval 4"/>
          <p:cNvSpPr/>
          <p:nvPr/>
        </p:nvSpPr>
        <p:spPr>
          <a:xfrm>
            <a:off x="5029200" y="403860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/>
              </a:rPr>
              <a:t>x</a:t>
            </a:r>
            <a:r>
              <a:rPr lang="en-US" sz="2400" i="1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/>
              </a:rPr>
              <a:t>i</a:t>
            </a:r>
          </a:p>
        </p:txBody>
      </p:sp>
      <p:sp>
        <p:nvSpPr>
          <p:cNvPr id="6" name="Rectangle 5"/>
          <p:cNvSpPr/>
          <p:nvPr/>
        </p:nvSpPr>
        <p:spPr>
          <a:xfrm>
            <a:off x="4876800" y="3810000"/>
            <a:ext cx="1295400" cy="18288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5386010" y="5168902"/>
          <a:ext cx="709990" cy="393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9040" imgH="182520" progId="Equation.3">
                  <p:embed/>
                </p:oleObj>
              </mc:Choice>
              <mc:Fallback>
                <p:oleObj name="Equation" r:id="rId2" imgW="329040" imgH="18252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6010" y="5168902"/>
                        <a:ext cx="709990" cy="3936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>
            <a:stCxn id="4" idx="4"/>
            <a:endCxn id="5" idx="0"/>
          </p:cNvCxnSpPr>
          <p:nvPr/>
        </p:nvCxnSpPr>
        <p:spPr>
          <a:xfrm>
            <a:off x="5486400" y="3200400"/>
            <a:ext cx="0" cy="838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6400801" y="3998894"/>
            <a:ext cx="2698591" cy="954107"/>
            <a:chOff x="4876800" y="3998893"/>
            <a:chExt cx="2698591" cy="954107"/>
          </a:xfrm>
        </p:grpSpPr>
        <p:sp>
          <p:nvSpPr>
            <p:cNvPr id="10" name="Left Arrow 9"/>
            <p:cNvSpPr/>
            <p:nvPr/>
          </p:nvSpPr>
          <p:spPr>
            <a:xfrm>
              <a:off x="4876800" y="4267200"/>
              <a:ext cx="1066800" cy="457200"/>
            </a:xfrm>
            <a:prstGeom prst="leftArrow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45805" y="3998893"/>
              <a:ext cx="152958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Binary</a:t>
              </a:r>
            </a:p>
            <a:p>
              <a:pPr algn="ctr"/>
              <a:r>
                <a:rPr lang="en-US" sz="2800" dirty="0"/>
                <a:t>variables</a:t>
              </a:r>
            </a:p>
          </p:txBody>
        </p:sp>
      </p:grpSp>
      <p:graphicFrame>
        <p:nvGraphicFramePr>
          <p:cNvPr id="12" name="Object 5"/>
          <p:cNvGraphicFramePr>
            <a:graphicFrameLocks noChangeAspect="1"/>
          </p:cNvGraphicFramePr>
          <p:nvPr/>
        </p:nvGraphicFramePr>
        <p:xfrm>
          <a:off x="7590306" y="4960451"/>
          <a:ext cx="2163295" cy="622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40520" imgH="200880" progId="Equation.3">
                  <p:embed/>
                </p:oleObj>
              </mc:Choice>
              <mc:Fallback>
                <p:oleObj name="Equation" r:id="rId4" imgW="740520" imgH="20088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0306" y="4960451"/>
                        <a:ext cx="2163295" cy="6228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179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model with eliteness</a:t>
            </a:r>
          </a:p>
        </p:txBody>
      </p:sp>
      <p:sp>
        <p:nvSpPr>
          <p:cNvPr id="4" name="Oval 3"/>
          <p:cNvSpPr/>
          <p:nvPr/>
        </p:nvSpPr>
        <p:spPr>
          <a:xfrm>
            <a:off x="5029200" y="190500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/>
              </a:rPr>
              <a:t>R</a:t>
            </a:r>
          </a:p>
        </p:txBody>
      </p:sp>
      <p:sp>
        <p:nvSpPr>
          <p:cNvPr id="5" name="Oval 4"/>
          <p:cNvSpPr/>
          <p:nvPr/>
        </p:nvSpPr>
        <p:spPr>
          <a:xfrm>
            <a:off x="5029200" y="480060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/>
              </a:rPr>
              <a:t>tf</a:t>
            </a:r>
            <a:r>
              <a:rPr lang="en-US" sz="2400" i="1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/>
              </a:rPr>
              <a:t>i</a:t>
            </a:r>
            <a:endParaRPr lang="en-US" sz="2400" i="1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76800" y="3124200"/>
            <a:ext cx="1295400" cy="3276600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5386010" y="5930902"/>
          <a:ext cx="709990" cy="393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9040" imgH="182520" progId="Equation.3">
                  <p:embed/>
                </p:oleObj>
              </mc:Choice>
              <mc:Fallback>
                <p:oleObj name="Equation" r:id="rId3" imgW="329040" imgH="18252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6010" y="5930902"/>
                        <a:ext cx="709990" cy="3936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eft Arrow 8"/>
          <p:cNvSpPr/>
          <p:nvPr/>
        </p:nvSpPr>
        <p:spPr>
          <a:xfrm>
            <a:off x="6400800" y="5029200"/>
            <a:ext cx="1066800" cy="457200"/>
          </a:xfrm>
          <a:prstGeom prst="left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99579" y="4953001"/>
            <a:ext cx="20201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Frequencies</a:t>
            </a:r>
            <a:br>
              <a:rPr lang="en-US" sz="2800" dirty="0"/>
            </a:br>
            <a:r>
              <a:rPr lang="en-US" sz="2800" dirty="0"/>
              <a:t>(not binary)</a:t>
            </a:r>
          </a:p>
        </p:txBody>
      </p:sp>
      <p:sp>
        <p:nvSpPr>
          <p:cNvPr id="11" name="Oval 10"/>
          <p:cNvSpPr/>
          <p:nvPr/>
        </p:nvSpPr>
        <p:spPr>
          <a:xfrm>
            <a:off x="5029200" y="342900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/>
              </a:rPr>
              <a:t>E</a:t>
            </a:r>
            <a:r>
              <a:rPr lang="en-US" sz="2400" i="1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/>
              </a:rPr>
              <a:t>i</a:t>
            </a:r>
            <a:endParaRPr lang="en-US" sz="2400" i="1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Times New Roman"/>
            </a:endParaRPr>
          </a:p>
        </p:txBody>
      </p:sp>
      <p:cxnSp>
        <p:nvCxnSpPr>
          <p:cNvPr id="13" name="Straight Arrow Connector 12"/>
          <p:cNvCxnSpPr>
            <a:stCxn id="4" idx="4"/>
            <a:endCxn id="11" idx="0"/>
          </p:cNvCxnSpPr>
          <p:nvPr/>
        </p:nvCxnSpPr>
        <p:spPr>
          <a:xfrm>
            <a:off x="5486400" y="2819400"/>
            <a:ext cx="0" cy="6096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4"/>
            <a:endCxn id="5" idx="0"/>
          </p:cNvCxnSpPr>
          <p:nvPr/>
        </p:nvCxnSpPr>
        <p:spPr>
          <a:xfrm>
            <a:off x="5486400" y="4343400"/>
            <a:ext cx="0" cy="457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Left Arrow 15"/>
          <p:cNvSpPr/>
          <p:nvPr/>
        </p:nvSpPr>
        <p:spPr>
          <a:xfrm>
            <a:off x="6400800" y="3657600"/>
            <a:ext cx="1066800" cy="457200"/>
          </a:xfrm>
          <a:prstGeom prst="left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569805" y="3429001"/>
            <a:ext cx="15295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Binary</a:t>
            </a:r>
          </a:p>
          <a:p>
            <a:pPr algn="ctr"/>
            <a:r>
              <a:rPr lang="en-US" sz="2800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962085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Status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the BIM derivation, we have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and using eliteness, we have:</a:t>
            </a:r>
          </a:p>
          <a:p>
            <a:endParaRPr lang="en-US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3379789" y="2185988"/>
          <a:ext cx="3286125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90040" imgH="383760" progId="Equation.3">
                  <p:embed/>
                </p:oleObj>
              </mc:Choice>
              <mc:Fallback>
                <p:oleObj name="Equation" r:id="rId3" imgW="1490040" imgH="383760" progId="Equation.3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9789" y="2185988"/>
                        <a:ext cx="3286125" cy="862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2459039" y="5235575"/>
          <a:ext cx="676433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071880" imgH="255960" progId="Equation.3">
                  <p:embed/>
                </p:oleObj>
              </mc:Choice>
              <mc:Fallback>
                <p:oleObj name="Equation" r:id="rId5" imgW="3071880" imgH="255960" progId="Equation.3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9039" y="5235575"/>
                        <a:ext cx="6764337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/>
        </p:nvGraphicFramePr>
        <p:xfrm>
          <a:off x="4343401" y="5734050"/>
          <a:ext cx="5510213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504880" imgH="292320" progId="Equation.3">
                  <p:embed/>
                </p:oleObj>
              </mc:Choice>
              <mc:Fallback>
                <p:oleObj name="Equation" r:id="rId7" imgW="2504880" imgH="292320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1" y="5734050"/>
                        <a:ext cx="5510213" cy="666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/>
        </p:nvGraphicFramePr>
        <p:xfrm>
          <a:off x="2154238" y="3230564"/>
          <a:ext cx="6234112" cy="111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834280" imgH="493560" progId="Equation.3">
                  <p:embed/>
                </p:oleObj>
              </mc:Choice>
              <mc:Fallback>
                <p:oleObj name="Equation" r:id="rId9" imgW="2834280" imgH="493560" progId="Equation.3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4238" y="3230564"/>
                        <a:ext cx="6234112" cy="1112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E2A18307-BA0C-485E-A900-651EEBE21F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294376"/>
              </p:ext>
            </p:extLst>
          </p:nvPr>
        </p:nvGraphicFramePr>
        <p:xfrm>
          <a:off x="8124548" y="719139"/>
          <a:ext cx="1947863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89000" imgH="368300" progId="Equation.3">
                  <p:embed/>
                </p:oleObj>
              </mc:Choice>
              <mc:Fallback>
                <p:oleObj name="Equation" r:id="rId11" imgW="889000" imgH="368300" progId="Equation.3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4548" y="719139"/>
                        <a:ext cx="1947863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6591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2-Poisson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382000" cy="4953000"/>
          </a:xfrm>
        </p:spPr>
        <p:txBody>
          <a:bodyPr>
            <a:normAutofit fontScale="92500"/>
          </a:bodyPr>
          <a:lstStyle/>
          <a:p>
            <a:r>
              <a:rPr lang="en-US" dirty="0"/>
              <a:t>The problems with the 1-Poisson model suggests fitting two Poisson distributions</a:t>
            </a:r>
          </a:p>
          <a:p>
            <a:r>
              <a:rPr lang="en-US" dirty="0"/>
              <a:t>In the “2-Poisson model”, the distribution is different depending on whether the term is elite or not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</a:t>
            </a:r>
            <a:r>
              <a:rPr lang="en-US" i="1" dirty="0"/>
              <a:t>π </a:t>
            </a:r>
            <a:r>
              <a:rPr lang="en-US" dirty="0"/>
              <a:t>is probability that document is elite for term</a:t>
            </a:r>
          </a:p>
          <a:p>
            <a:r>
              <a:rPr lang="en-US" dirty="0"/>
              <a:t>but, unfortunately, we don’t know π, </a:t>
            </a:r>
            <a:r>
              <a:rPr lang="en-US" dirty="0" err="1"/>
              <a:t>λ</a:t>
            </a:r>
            <a:r>
              <a:rPr lang="en-US" dirty="0"/>
              <a:t>, μ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28" y="3330495"/>
            <a:ext cx="5410200" cy="1582897"/>
          </a:xfrm>
          <a:prstGeom prst="rect">
            <a:avLst/>
          </a:prstGeom>
        </p:spPr>
      </p:pic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621131"/>
              </p:ext>
            </p:extLst>
          </p:nvPr>
        </p:nvGraphicFramePr>
        <p:xfrm>
          <a:off x="1804673" y="3816545"/>
          <a:ext cx="3248655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23400" imgH="228240" progId="Equation.3">
                  <p:embed/>
                </p:oleObj>
              </mc:Choice>
              <mc:Fallback>
                <p:oleObj name="Equation" r:id="rId3" imgW="923400" imgH="2282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4673" y="3816545"/>
                        <a:ext cx="3248655" cy="833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3130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Let’s get an idea: Graphing                  for different parameter values of the 2-Poisson</a:t>
            </a: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395355"/>
              </p:ext>
            </p:extLst>
          </p:nvPr>
        </p:nvGraphicFramePr>
        <p:xfrm>
          <a:off x="6228808" y="261937"/>
          <a:ext cx="176701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93560" imgH="228240" progId="Equation.3">
                  <p:embed/>
                </p:oleObj>
              </mc:Choice>
              <mc:Fallback>
                <p:oleObj name="Equation" r:id="rId3" imgW="493560" imgH="2282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808" y="261937"/>
                        <a:ext cx="1767015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/>
          <a:srcRect t="1683" b="16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24384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     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               increases monotonically with </a:t>
            </a:r>
            <a:r>
              <a:rPr lang="en-US" i="1" dirty="0" err="1">
                <a:latin typeface="Times New Roman"/>
                <a:cs typeface="Times New Roman"/>
              </a:rPr>
              <a:t>tf</a:t>
            </a:r>
            <a:r>
              <a:rPr lang="en-US" i="1" baseline="-25000" dirty="0" err="1">
                <a:latin typeface="Times New Roman"/>
                <a:cs typeface="Times New Roman"/>
              </a:rPr>
              <a:t>i</a:t>
            </a:r>
            <a:r>
              <a:rPr lang="en-US" i="1" dirty="0"/>
              <a:t> </a:t>
            </a:r>
            <a:br>
              <a:rPr lang="en-US" i="1" dirty="0"/>
            </a:br>
            <a:endParaRPr lang="en-US" dirty="0"/>
          </a:p>
          <a:p>
            <a:r>
              <a:rPr lang="en-US" dirty="0"/>
              <a:t>… but asymptotically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渐近地</a:t>
            </a:r>
            <a:r>
              <a:rPr lang="en-US" dirty="0"/>
              <a:t>approaches a maximum value as                                        </a:t>
            </a:r>
          </a:p>
          <a:p>
            <a:pPr marL="0" indent="0">
              <a:buNone/>
            </a:pPr>
            <a:r>
              <a:rPr lang="en-US" dirty="0"/>
              <a:t>                                        [not true for simple scaling of </a:t>
            </a:r>
            <a:r>
              <a:rPr lang="en-US" dirty="0" err="1"/>
              <a:t>tf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… with the asymptotic limit being </a:t>
            </a: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882256"/>
              </p:ext>
            </p:extLst>
          </p:nvPr>
        </p:nvGraphicFramePr>
        <p:xfrm>
          <a:off x="1254811" y="1825625"/>
          <a:ext cx="15017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76440" imgH="228240" progId="Equation.3">
                  <p:embed/>
                </p:oleObj>
              </mc:Choice>
              <mc:Fallback>
                <p:oleObj name="Equation" r:id="rId3" imgW="676440" imgH="228240" progId="Equation.3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4811" y="1825625"/>
                        <a:ext cx="1501775" cy="528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8281323"/>
              </p:ext>
            </p:extLst>
          </p:nvPr>
        </p:nvGraphicFramePr>
        <p:xfrm>
          <a:off x="1449281" y="2780110"/>
          <a:ext cx="1112837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93560" imgH="228240" progId="Equation.3">
                  <p:embed/>
                </p:oleObj>
              </mc:Choice>
              <mc:Fallback>
                <p:oleObj name="Equation" r:id="rId5" imgW="493560" imgH="228240" progId="Equation.3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9281" y="2780110"/>
                        <a:ext cx="1112837" cy="528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361238" y="5567362"/>
          <a:ext cx="639763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3320" imgH="228240" progId="Equation.3">
                  <p:embed/>
                </p:oleObj>
              </mc:Choice>
              <mc:Fallback>
                <p:oleObj name="Equation" r:id="rId7" imgW="283320" imgH="228240" progId="Equation.3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1238" y="5567362"/>
                        <a:ext cx="639763" cy="528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893900" y="5168206"/>
            <a:ext cx="169790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Weight of</a:t>
            </a:r>
            <a:br>
              <a:rPr lang="en-US" sz="2800" dirty="0"/>
            </a:br>
            <a:r>
              <a:rPr lang="en-US" sz="2800" dirty="0"/>
              <a:t>eliteness</a:t>
            </a:r>
            <a:br>
              <a:rPr lang="en-US" sz="2800" dirty="0"/>
            </a:br>
            <a:r>
              <a:rPr lang="en-US" sz="2800" dirty="0"/>
              <a:t>feature</a:t>
            </a:r>
          </a:p>
        </p:txBody>
      </p:sp>
      <p:sp>
        <p:nvSpPr>
          <p:cNvPr id="11" name="Left Arrow 10"/>
          <p:cNvSpPr/>
          <p:nvPr/>
        </p:nvSpPr>
        <p:spPr>
          <a:xfrm>
            <a:off x="8174902" y="5638800"/>
            <a:ext cx="664299" cy="381000"/>
          </a:xfrm>
          <a:prstGeom prst="left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2819401" y="4572001"/>
          <a:ext cx="105727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66200" imgH="200880" progId="Equation.3">
                  <p:embed/>
                </p:oleObj>
              </mc:Choice>
              <mc:Fallback>
                <p:oleObj name="Equation" r:id="rId9" imgW="466200" imgH="200880" progId="Equation.3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1" y="4572001"/>
                        <a:ext cx="1057275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7543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Approximating the saturation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parameters for the 2-Poisson model is not easy</a:t>
            </a:r>
          </a:p>
          <a:p>
            <a:endParaRPr lang="en-US" dirty="0"/>
          </a:p>
          <a:p>
            <a:r>
              <a:rPr lang="en-US" dirty="0"/>
              <a:t>… So approximate it with a simple parametric curve that has the same qualitative properties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5121275" y="4267200"/>
          <a:ext cx="1341438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1120" imgH="420480" progId="Equation.3">
                  <p:embed/>
                </p:oleObj>
              </mc:Choice>
              <mc:Fallback>
                <p:oleObj name="Equation" r:id="rId2" imgW="411120" imgH="42048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1275" y="4267200"/>
                        <a:ext cx="1341438" cy="1384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515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high values of 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  <a:r>
              <a:rPr lang="en-US" dirty="0"/>
              <a:t>, increments in </a:t>
            </a:r>
            <a:r>
              <a:rPr lang="en-US" i="1" dirty="0" err="1">
                <a:latin typeface="Times New Roman"/>
                <a:cs typeface="Times New Roman"/>
              </a:rPr>
              <a:t>tf</a:t>
            </a:r>
            <a:r>
              <a:rPr lang="en-US" i="1" baseline="-25000" dirty="0" err="1">
                <a:latin typeface="Times New Roman"/>
                <a:cs typeface="Times New Roman"/>
              </a:rPr>
              <a:t>i</a:t>
            </a:r>
            <a:r>
              <a:rPr lang="en-US" dirty="0"/>
              <a:t> continue to contribute significantly to the score</a:t>
            </a:r>
          </a:p>
          <a:p>
            <a:r>
              <a:rPr lang="en-US" dirty="0"/>
              <a:t>Contributions tail off quickly for low values of 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pic>
        <p:nvPicPr>
          <p:cNvPr id="5" name="Picture 4" descr="satur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63" y="1468049"/>
            <a:ext cx="5465192" cy="328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820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“Early” versions of BM25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1: using the saturation function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Version 2: BIM simplification to IDF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i="1" baseline="-25000" dirty="0">
                <a:latin typeface="Times New Roman"/>
                <a:cs typeface="Times New Roman"/>
              </a:rPr>
              <a:t>1</a:t>
            </a:r>
            <a:r>
              <a:rPr lang="en-US" i="1" dirty="0">
                <a:latin typeface="Times New Roman"/>
                <a:cs typeface="Times New Roman"/>
              </a:rPr>
              <a:t>+</a:t>
            </a:r>
            <a:r>
              <a:rPr lang="en-US" dirty="0">
                <a:latin typeface="Times New Roman"/>
                <a:cs typeface="Times New Roman"/>
              </a:rPr>
              <a:t>1)</a:t>
            </a:r>
            <a:r>
              <a:rPr lang="en-US" dirty="0"/>
              <a:t> factor doesn’t change ranking, but makes </a:t>
            </a:r>
            <a:br>
              <a:rPr lang="en-US" dirty="0"/>
            </a:br>
            <a:r>
              <a:rPr lang="en-US" dirty="0"/>
              <a:t>term score </a:t>
            </a:r>
            <a:r>
              <a:rPr lang="en-US" dirty="0">
                <a:latin typeface="Times New Roman"/>
                <a:cs typeface="Times New Roman"/>
              </a:rPr>
              <a:t>1</a:t>
            </a:r>
            <a:r>
              <a:rPr lang="en-US" dirty="0"/>
              <a:t> when </a:t>
            </a:r>
            <a:r>
              <a:rPr lang="en-US" i="1" dirty="0" err="1">
                <a:latin typeface="Times New Roman"/>
                <a:cs typeface="Times New Roman"/>
              </a:rPr>
              <a:t>tf</a:t>
            </a:r>
            <a:r>
              <a:rPr lang="en-US" i="1" baseline="-25000" dirty="0" err="1">
                <a:latin typeface="Times New Roman"/>
                <a:cs typeface="Times New Roman"/>
              </a:rPr>
              <a:t>i</a:t>
            </a:r>
            <a:r>
              <a:rPr lang="en-US" i="1" dirty="0">
                <a:latin typeface="Times New Roman"/>
                <a:cs typeface="Times New Roman"/>
              </a:rPr>
              <a:t> = </a:t>
            </a:r>
            <a:r>
              <a:rPr lang="en-US" dirty="0">
                <a:latin typeface="Times New Roman"/>
                <a:cs typeface="Times New Roman"/>
              </a:rPr>
              <a:t>1</a:t>
            </a:r>
          </a:p>
          <a:p>
            <a:pPr lvl="1"/>
            <a:r>
              <a:rPr lang="en-US" dirty="0"/>
              <a:t>Similar to </a:t>
            </a:r>
            <a:r>
              <a:rPr lang="en-US" i="1" dirty="0">
                <a:latin typeface="Times New Roman"/>
                <a:cs typeface="Times New Roman"/>
              </a:rPr>
              <a:t>tf-idf</a:t>
            </a:r>
            <a:r>
              <a:rPr lang="en-US" dirty="0"/>
              <a:t>, but term scores are bounded  </a:t>
            </a:r>
            <a:r>
              <a:rPr lang="zh-CN" altLang="en-US" dirty="0"/>
              <a:t>有边界</a:t>
            </a:r>
            <a:endParaRPr lang="en-US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3449638" y="2178050"/>
          <a:ext cx="322580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2680" imgH="420480" progId="Equation.3">
                  <p:embed/>
                </p:oleObj>
              </mc:Choice>
              <mc:Fallback>
                <p:oleObj name="Equation" r:id="rId3" imgW="1462680" imgH="4204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9638" y="2178050"/>
                        <a:ext cx="3225800" cy="946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2994025" y="3733800"/>
          <a:ext cx="414020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83160" imgH="420480" progId="Equation.3">
                  <p:embed/>
                </p:oleObj>
              </mc:Choice>
              <mc:Fallback>
                <p:oleObj name="Equation" r:id="rId5" imgW="1883160" imgH="420480" progId="Equation.3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4025" y="3733800"/>
                        <a:ext cx="4140200" cy="946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87510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BM25 better than VSM tf-idf?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Suppose your query is [machine learning]</a:t>
            </a:r>
          </a:p>
          <a:p>
            <a:r>
              <a:rPr lang="en-US" dirty="0"/>
              <a:t>Suppose you have 2 documents with term counts:</a:t>
            </a:r>
          </a:p>
          <a:p>
            <a:pPr lvl="1"/>
            <a:r>
              <a:rPr lang="en-US" dirty="0"/>
              <a:t>doc1: learning 1024; machine 1</a:t>
            </a:r>
          </a:p>
          <a:p>
            <a:pPr lvl="1"/>
            <a:r>
              <a:rPr lang="en-US" dirty="0"/>
              <a:t>doc2: learning 16; machine 8</a:t>
            </a:r>
          </a:p>
          <a:p>
            <a:pPr lvl="1"/>
            <a:endParaRPr lang="en-US" sz="1200" dirty="0"/>
          </a:p>
          <a:p>
            <a:r>
              <a:rPr lang="en-US" dirty="0"/>
              <a:t>tf-idf: log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err="1"/>
              <a:t>tf</a:t>
            </a:r>
            <a:r>
              <a:rPr lang="en-US" dirty="0"/>
              <a:t> * log</a:t>
            </a:r>
            <a:r>
              <a:rPr lang="en-US" baseline="-25000" dirty="0"/>
              <a:t>2</a:t>
            </a:r>
            <a:r>
              <a:rPr lang="en-US" dirty="0"/>
              <a:t> (N/</a:t>
            </a:r>
            <a:r>
              <a:rPr lang="en-US" dirty="0" err="1"/>
              <a:t>df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doc1: 11 * 7 + 1 * 10         </a:t>
            </a:r>
            <a:r>
              <a:rPr lang="en-US" b="1" dirty="0"/>
              <a:t> </a:t>
            </a:r>
            <a:r>
              <a:rPr lang="en-US" dirty="0"/>
              <a:t>=</a:t>
            </a:r>
            <a:r>
              <a:rPr lang="en-US" b="1" dirty="0"/>
              <a:t> 87</a:t>
            </a:r>
          </a:p>
          <a:p>
            <a:pPr lvl="1"/>
            <a:r>
              <a:rPr lang="en-US" dirty="0"/>
              <a:t>doc2: 5 * 7 + 4 * 10            = </a:t>
            </a:r>
            <a:r>
              <a:rPr lang="en-US" b="1" dirty="0"/>
              <a:t>75</a:t>
            </a:r>
          </a:p>
          <a:p>
            <a:r>
              <a:rPr lang="en-US" dirty="0"/>
              <a:t>BM25: </a:t>
            </a:r>
            <a:r>
              <a:rPr lang="en-US" i="1" dirty="0"/>
              <a:t>k</a:t>
            </a:r>
            <a:r>
              <a:rPr lang="en-US" baseline="-25000" dirty="0"/>
              <a:t>1</a:t>
            </a:r>
            <a:r>
              <a:rPr lang="en-US" dirty="0"/>
              <a:t> = 2</a:t>
            </a:r>
          </a:p>
          <a:p>
            <a:pPr lvl="1"/>
            <a:r>
              <a:rPr lang="en-US" dirty="0"/>
              <a:t>doc1: 7 * 3 + 10 * 1             = </a:t>
            </a:r>
            <a:r>
              <a:rPr lang="en-US" b="1" dirty="0"/>
              <a:t>31</a:t>
            </a:r>
          </a:p>
          <a:p>
            <a:pPr lvl="1"/>
            <a:r>
              <a:rPr lang="en-US" dirty="0"/>
              <a:t>doc2: 7 * 2.67 + 10 * 2.4    = </a:t>
            </a:r>
            <a:r>
              <a:rPr lang="en-US" b="1" dirty="0"/>
              <a:t>42.7</a:t>
            </a:r>
          </a:p>
        </p:txBody>
      </p:sp>
    </p:spTree>
    <p:extLst>
      <p:ext uri="{BB962C8B-B14F-4D97-AF65-F5344CB8AC3E}">
        <p14:creationId xmlns:p14="http://schemas.microsoft.com/office/powerpoint/2010/main" val="226586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重要填空！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961" y="1509783"/>
            <a:ext cx="10643497" cy="498309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75457-6BF4-4D7B-8C9F-11D688C3D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C94091-328E-4A77-A6E8-1FA76A722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传统的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TF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值理论上是可以无限大的。而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BM25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与之不同，它在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TF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计算方法中增加了一个常量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k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，用来限制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TF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值的增长极限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BM25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TF Score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会被限制在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0~k+1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之间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C01D1D-34EA-4561-891F-7D2CB2818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19" y="3397250"/>
            <a:ext cx="47720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62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length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Longer documents are likely to have larger </a:t>
            </a:r>
            <a:r>
              <a:rPr lang="en-US" i="1" dirty="0" err="1">
                <a:latin typeface="Times New Roman"/>
                <a:cs typeface="Times New Roman"/>
              </a:rPr>
              <a:t>tf</a:t>
            </a:r>
            <a:r>
              <a:rPr lang="en-US" i="1" baseline="-25000" dirty="0" err="1">
                <a:latin typeface="Times New Roman"/>
                <a:cs typeface="Times New Roman"/>
              </a:rPr>
              <a:t>i</a:t>
            </a:r>
            <a:r>
              <a:rPr lang="en-US" i="1" dirty="0">
                <a:latin typeface="Times New Roman"/>
                <a:cs typeface="Times New Roman"/>
              </a:rPr>
              <a:t> </a:t>
            </a:r>
            <a:r>
              <a:rPr lang="en-US" dirty="0"/>
              <a:t>values</a:t>
            </a:r>
          </a:p>
          <a:p>
            <a:endParaRPr lang="en-US" dirty="0"/>
          </a:p>
          <a:p>
            <a:r>
              <a:rPr lang="en-US" dirty="0"/>
              <a:t>Why might documents be longer?</a:t>
            </a:r>
          </a:p>
          <a:p>
            <a:pPr lvl="1"/>
            <a:r>
              <a:rPr lang="en-US" sz="2800" dirty="0"/>
              <a:t>Verbosity: suggests observed </a:t>
            </a:r>
            <a:r>
              <a:rPr lang="en-US" sz="2800" i="1" dirty="0" err="1">
                <a:latin typeface="Times New Roman"/>
                <a:cs typeface="Times New Roman"/>
              </a:rPr>
              <a:t>tf</a:t>
            </a:r>
            <a:r>
              <a:rPr lang="en-US" sz="2800" i="1" baseline="-25000" dirty="0" err="1">
                <a:latin typeface="Times New Roman"/>
                <a:cs typeface="Times New Roman"/>
              </a:rPr>
              <a:t>i</a:t>
            </a:r>
            <a:r>
              <a:rPr lang="en-US" sz="2800" i="1" dirty="0">
                <a:latin typeface="Times New Roman"/>
                <a:cs typeface="Times New Roman"/>
              </a:rPr>
              <a:t> </a:t>
            </a:r>
            <a:r>
              <a:rPr lang="en-US" sz="2800" dirty="0"/>
              <a:t>too high</a:t>
            </a:r>
          </a:p>
          <a:p>
            <a:pPr lvl="1"/>
            <a:r>
              <a:rPr lang="en-US" sz="2800" dirty="0"/>
              <a:t>Larger scope: suggests observed </a:t>
            </a:r>
            <a:r>
              <a:rPr lang="en-US" sz="2800" i="1" dirty="0" err="1">
                <a:latin typeface="Times New Roman"/>
                <a:cs typeface="Times New Roman"/>
              </a:rPr>
              <a:t>tf</a:t>
            </a:r>
            <a:r>
              <a:rPr lang="en-US" sz="2800" i="1" baseline="-25000" dirty="0" err="1">
                <a:latin typeface="Times New Roman"/>
                <a:cs typeface="Times New Roman"/>
              </a:rPr>
              <a:t>i</a:t>
            </a:r>
            <a:r>
              <a:rPr lang="en-US" sz="2800" dirty="0"/>
              <a:t> may be right</a:t>
            </a:r>
          </a:p>
          <a:p>
            <a:pPr lvl="1"/>
            <a:endParaRPr lang="en-US" sz="2800" dirty="0"/>
          </a:p>
          <a:p>
            <a:r>
              <a:rPr lang="en-US" dirty="0"/>
              <a:t>A real document collection probably has both effects </a:t>
            </a:r>
          </a:p>
          <a:p>
            <a:r>
              <a:rPr lang="en-US" dirty="0"/>
              <a:t>… so should apply some kind of partial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9681393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length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Document length: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i="1" dirty="0" err="1">
                <a:latin typeface="Times New Roman"/>
                <a:cs typeface="Times New Roman"/>
              </a:rPr>
              <a:t>avdl</a:t>
            </a:r>
            <a:r>
              <a:rPr lang="en-US" dirty="0"/>
              <a:t>: Average document length over collection</a:t>
            </a:r>
          </a:p>
          <a:p>
            <a:r>
              <a:rPr lang="en-US" dirty="0"/>
              <a:t>Length normalization component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b = 1  </a:t>
            </a:r>
            <a:r>
              <a:rPr lang="en-US" dirty="0"/>
              <a:t>full document length normalization 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b = 0  </a:t>
            </a:r>
            <a:r>
              <a:rPr lang="en-US" dirty="0"/>
              <a:t>no document length normalization</a:t>
            </a: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4394200" y="2246314"/>
          <a:ext cx="1335088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4000" imgH="356400" progId="Equation.3">
                  <p:embed/>
                </p:oleObj>
              </mc:Choice>
              <mc:Fallback>
                <p:oleObj name="Equation" r:id="rId3" imgW="594000" imgH="356400" progId="Equation.3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200" y="2246314"/>
                        <a:ext cx="1335088" cy="808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754438" y="4275138"/>
          <a:ext cx="292100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25520" imgH="420480" progId="Equation.3">
                  <p:embed/>
                </p:oleObj>
              </mc:Choice>
              <mc:Fallback>
                <p:oleObj name="Equation" r:id="rId5" imgW="1325520" imgH="42048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4438" y="4275138"/>
                        <a:ext cx="2921000" cy="946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7315200" y="4552950"/>
          <a:ext cx="1195388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30280" imgH="164520" progId="Equation.3">
                  <p:embed/>
                </p:oleObj>
              </mc:Choice>
              <mc:Fallback>
                <p:oleObj name="Equation" r:id="rId7" imgW="530280" imgH="16452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4552950"/>
                        <a:ext cx="1195388" cy="388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6714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length normalization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600200"/>
            <a:ext cx="5791200" cy="5102284"/>
          </a:xfrm>
          <a:prstGeom prst="rect">
            <a:avLst/>
          </a:prstGeom>
        </p:spPr>
      </p:pic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E80E0ABA-FE40-4701-B385-EE50EB72B1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693913"/>
              </p:ext>
            </p:extLst>
          </p:nvPr>
        </p:nvGraphicFramePr>
        <p:xfrm>
          <a:off x="10637043" y="908050"/>
          <a:ext cx="1341438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11120" imgH="420480" progId="Equation.3">
                  <p:embed/>
                </p:oleObj>
              </mc:Choice>
              <mc:Fallback>
                <p:oleObj name="Equation" r:id="rId3" imgW="411120" imgH="4204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7043" y="908050"/>
                        <a:ext cx="1341438" cy="1384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1557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Okapi BM25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Normalize </a:t>
            </a:r>
            <a:r>
              <a:rPr lang="en-US" i="1" dirty="0" err="1">
                <a:latin typeface="Times New Roman"/>
                <a:cs typeface="Times New Roman"/>
              </a:rPr>
              <a:t>tf</a:t>
            </a:r>
            <a:r>
              <a:rPr lang="en-US" dirty="0"/>
              <a:t> using document length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BM25 ranking function</a:t>
            </a: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2955382"/>
              </p:ext>
            </p:extLst>
          </p:nvPr>
        </p:nvGraphicFramePr>
        <p:xfrm>
          <a:off x="4529138" y="2138363"/>
          <a:ext cx="100012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47840" imgH="383760" progId="Equation.3">
                  <p:embed/>
                </p:oleObj>
              </mc:Choice>
              <mc:Fallback>
                <p:oleObj name="Equation" r:id="rId2" imgW="447840" imgH="383760" progId="Equation.3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9138" y="2138363"/>
                        <a:ext cx="1000125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3257551" y="3062288"/>
          <a:ext cx="3948113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91720" imgH="420480" progId="Equation.3">
                  <p:embed/>
                </p:oleObj>
              </mc:Choice>
              <mc:Fallback>
                <p:oleObj name="Equation" r:id="rId4" imgW="1791720" imgH="420480" progId="Equation.3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7551" y="3062288"/>
                        <a:ext cx="3948113" cy="946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529138" y="3976688"/>
          <a:ext cx="4476750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29680" imgH="576000" progId="Equation.3">
                  <p:embed/>
                </p:oleObj>
              </mc:Choice>
              <mc:Fallback>
                <p:oleObj name="Equation" r:id="rId6" imgW="2029680" imgH="576000" progId="Equation.3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9138" y="3976688"/>
                        <a:ext cx="4476750" cy="1281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3746500" y="5767388"/>
          <a:ext cx="3259138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71680" imgH="383760" progId="Equation.3">
                  <p:embed/>
                </p:oleObj>
              </mc:Choice>
              <mc:Fallback>
                <p:oleObj name="Equation" r:id="rId8" imgW="1471680" imgH="383760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0" y="5767388"/>
                        <a:ext cx="3259138" cy="862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62678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Okapi BM25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47800"/>
            <a:ext cx="8229600" cy="49530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i="1" dirty="0"/>
          </a:p>
          <a:p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i="1" baseline="-25000" dirty="0">
                <a:latin typeface="Times New Roman"/>
                <a:cs typeface="Times New Roman"/>
              </a:rPr>
              <a:t>1</a:t>
            </a:r>
            <a:r>
              <a:rPr lang="en-US" dirty="0"/>
              <a:t> controls term frequency scaling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i="1" baseline="-25000" dirty="0">
                <a:latin typeface="Times New Roman"/>
                <a:cs typeface="Times New Roman"/>
              </a:rPr>
              <a:t>1</a:t>
            </a:r>
            <a:r>
              <a:rPr lang="en-US" i="1" dirty="0">
                <a:latin typeface="Times New Roman"/>
                <a:cs typeface="Times New Roman"/>
              </a:rPr>
              <a:t> = </a:t>
            </a:r>
            <a:r>
              <a:rPr lang="en-US" dirty="0">
                <a:latin typeface="Times New Roman"/>
                <a:cs typeface="Times New Roman"/>
              </a:rPr>
              <a:t>0</a:t>
            </a:r>
            <a:r>
              <a:rPr lang="en-US" dirty="0"/>
              <a:t> is binary model; 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i="1" baseline="-25000" dirty="0">
                <a:latin typeface="Times New Roman"/>
                <a:cs typeface="Times New Roman"/>
              </a:rPr>
              <a:t>1</a:t>
            </a:r>
            <a:r>
              <a:rPr lang="en-US" dirty="0"/>
              <a:t> large is raw term frequency</a:t>
            </a:r>
          </a:p>
          <a:p>
            <a:r>
              <a:rPr lang="en-US" i="1" dirty="0">
                <a:latin typeface="Times New Roman"/>
                <a:cs typeface="Times New Roman"/>
              </a:rPr>
              <a:t>b</a:t>
            </a:r>
            <a:r>
              <a:rPr lang="en-US" dirty="0"/>
              <a:t> controls document length normalization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b = </a:t>
            </a:r>
            <a:r>
              <a:rPr lang="en-US" dirty="0">
                <a:latin typeface="Times New Roman"/>
                <a:cs typeface="Times New Roman"/>
              </a:rPr>
              <a:t>0</a:t>
            </a:r>
            <a:r>
              <a:rPr lang="en-US" i="1" dirty="0">
                <a:latin typeface="Times New Roman"/>
                <a:cs typeface="Times New Roman"/>
              </a:rPr>
              <a:t> </a:t>
            </a:r>
            <a:r>
              <a:rPr lang="en-US" dirty="0"/>
              <a:t>is no length normalization; </a:t>
            </a:r>
            <a:r>
              <a:rPr lang="en-US" i="1" dirty="0">
                <a:latin typeface="Times New Roman"/>
                <a:cs typeface="Times New Roman"/>
              </a:rPr>
              <a:t>b = </a:t>
            </a:r>
            <a:r>
              <a:rPr lang="en-US" dirty="0">
                <a:latin typeface="Times New Roman"/>
                <a:cs typeface="Times New Roman"/>
              </a:rPr>
              <a:t>1</a:t>
            </a:r>
            <a:r>
              <a:rPr lang="en-US" i="1" dirty="0">
                <a:latin typeface="Times New Roman"/>
                <a:cs typeface="Times New Roman"/>
              </a:rPr>
              <a:t> </a:t>
            </a:r>
            <a:r>
              <a:rPr lang="en-US" dirty="0"/>
              <a:t>is relative frequency (fully scale by document length)</a:t>
            </a:r>
          </a:p>
          <a:p>
            <a:r>
              <a:rPr lang="en-US" dirty="0"/>
              <a:t>Typically, </a:t>
            </a:r>
            <a:r>
              <a:rPr lang="en-US" i="1" dirty="0"/>
              <a:t>k</a:t>
            </a:r>
            <a:r>
              <a:rPr lang="en-US" baseline="-25000" dirty="0"/>
              <a:t>1</a:t>
            </a:r>
            <a:r>
              <a:rPr lang="en-US" dirty="0"/>
              <a:t> is set around 1.2–2 and </a:t>
            </a:r>
            <a:r>
              <a:rPr lang="en-US" i="1" dirty="0"/>
              <a:t>b </a:t>
            </a:r>
            <a:r>
              <a:rPr lang="en-US" dirty="0"/>
              <a:t>around 0.75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852738" y="1676401"/>
          <a:ext cx="5891212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06120" imgH="576000" progId="Equation.3">
                  <p:embed/>
                </p:oleObj>
              </mc:Choice>
              <mc:Fallback>
                <p:oleObj name="Equation" r:id="rId2" imgW="2706120" imgH="5760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2738" y="1676401"/>
                        <a:ext cx="5891212" cy="1266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91205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ED7B36-6273-4D36-835D-4EA4AB46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1C9945-A21D-4123-8806-912BA4EB0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如果查询很长，那么对于查询词项也可以采用类似的权重计算方法。</a:t>
            </a:r>
          </a:p>
          <a:p>
            <a:endParaRPr lang="en-US" altLang="zh-CN" b="0" i="0" dirty="0">
              <a:solidFill>
                <a:srgbClr val="404040"/>
              </a:solidFill>
              <a:effectLst/>
              <a:latin typeface="-apple-system"/>
            </a:endParaRPr>
          </a:p>
          <a:p>
            <a:r>
              <a:rPr lang="en-US" altLang="zh-CN" b="0" i="0" dirty="0" err="1">
                <a:solidFill>
                  <a:srgbClr val="404040"/>
                </a:solidFill>
                <a:effectLst/>
                <a:latin typeface="-apple-system"/>
              </a:rPr>
              <a:t>tf</a:t>
            </a:r>
            <a:r>
              <a:rPr lang="en-US" altLang="zh-CN" b="0" i="0" baseline="-25000" dirty="0" err="1">
                <a:solidFill>
                  <a:srgbClr val="404040"/>
                </a:solidFill>
                <a:effectLst/>
                <a:latin typeface="-apple-system"/>
              </a:rPr>
              <a:t>tq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是词项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-apple-system"/>
              </a:rPr>
              <a:t>t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在查询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-apple-system"/>
              </a:rPr>
              <a:t>q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中的权重。</a:t>
            </a:r>
            <a:endParaRPr lang="en-US" altLang="zh-CN" b="0" i="0" dirty="0">
              <a:solidFill>
                <a:srgbClr val="404040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404040"/>
                </a:solidFill>
                <a:effectLst/>
                <a:latin typeface="-apple-system"/>
              </a:rPr>
              <a:t>k3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是另一个取正值的调优参数，用于对查询中的词项</a:t>
            </a:r>
            <a:r>
              <a:rPr lang="en-US" altLang="zh-CN" b="0" i="0" dirty="0" err="1">
                <a:solidFill>
                  <a:srgbClr val="404040"/>
                </a:solidFill>
                <a:effectLst/>
                <a:latin typeface="-apple-system"/>
              </a:rPr>
              <a:t>tq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频率进行缩放控制。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CA7A24-0E44-4E33-8A80-43E35033E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031" y="2579426"/>
            <a:ext cx="1238250" cy="7048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A5F55B-65F4-4757-BD90-DA9B21446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706" y="4722273"/>
            <a:ext cx="61817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37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charset="0"/>
                <a:cs typeface="굴림" charset="0"/>
              </a:rPr>
              <a:t>Why probabilities in IR?</a:t>
            </a:r>
            <a:endParaRPr lang="en-US" altLang="ko-KR" sz="2800" dirty="0">
              <a:ea typeface="굴림" charset="0"/>
              <a:cs typeface="굴림" charset="0"/>
            </a:endParaRPr>
          </a:p>
        </p:txBody>
      </p:sp>
      <p:sp>
        <p:nvSpPr>
          <p:cNvPr id="106499" name="Freeform 3"/>
          <p:cNvSpPr/>
          <p:nvPr/>
        </p:nvSpPr>
        <p:spPr bwMode="auto">
          <a:xfrm>
            <a:off x="1905000" y="1812925"/>
            <a:ext cx="2590800" cy="1066800"/>
          </a:xfrm>
          <a:custGeom>
            <a:avLst/>
            <a:gdLst>
              <a:gd name="T0" fmla="*/ 288 w 432"/>
              <a:gd name="T1" fmla="*/ 0 h 576"/>
              <a:gd name="T2" fmla="*/ 48 w 432"/>
              <a:gd name="T3" fmla="*/ 192 h 576"/>
              <a:gd name="T4" fmla="*/ 48 w 432"/>
              <a:gd name="T5" fmla="*/ 336 h 576"/>
              <a:gd name="T6" fmla="*/ 0 w 432"/>
              <a:gd name="T7" fmla="*/ 480 h 576"/>
              <a:gd name="T8" fmla="*/ 48 w 432"/>
              <a:gd name="T9" fmla="*/ 576 h 576"/>
              <a:gd name="T10" fmla="*/ 144 w 432"/>
              <a:gd name="T11" fmla="*/ 576 h 576"/>
              <a:gd name="T12" fmla="*/ 240 w 432"/>
              <a:gd name="T13" fmla="*/ 576 h 576"/>
              <a:gd name="T14" fmla="*/ 384 w 432"/>
              <a:gd name="T15" fmla="*/ 528 h 576"/>
              <a:gd name="T16" fmla="*/ 432 w 432"/>
              <a:gd name="T17" fmla="*/ 336 h 576"/>
              <a:gd name="T18" fmla="*/ 432 w 432"/>
              <a:gd name="T19" fmla="*/ 144 h 576"/>
              <a:gd name="T20" fmla="*/ 384 w 432"/>
              <a:gd name="T21" fmla="*/ 96 h 576"/>
              <a:gd name="T22" fmla="*/ 336 w 432"/>
              <a:gd name="T23" fmla="*/ 48 h 576"/>
              <a:gd name="T24" fmla="*/ 288 w 432"/>
              <a:gd name="T25" fmla="*/ 0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32" h="576">
                <a:moveTo>
                  <a:pt x="288" y="0"/>
                </a:moveTo>
                <a:lnTo>
                  <a:pt x="48" y="192"/>
                </a:lnTo>
                <a:lnTo>
                  <a:pt x="48" y="336"/>
                </a:lnTo>
                <a:lnTo>
                  <a:pt x="0" y="480"/>
                </a:lnTo>
                <a:lnTo>
                  <a:pt x="48" y="576"/>
                </a:lnTo>
                <a:lnTo>
                  <a:pt x="144" y="576"/>
                </a:lnTo>
                <a:lnTo>
                  <a:pt x="240" y="576"/>
                </a:lnTo>
                <a:lnTo>
                  <a:pt x="384" y="528"/>
                </a:lnTo>
                <a:lnTo>
                  <a:pt x="432" y="336"/>
                </a:lnTo>
                <a:lnTo>
                  <a:pt x="432" y="144"/>
                </a:lnTo>
                <a:lnTo>
                  <a:pt x="384" y="96"/>
                </a:lnTo>
                <a:lnTo>
                  <a:pt x="336" y="48"/>
                </a:lnTo>
                <a:lnTo>
                  <a:pt x="288" y="0"/>
                </a:lnTo>
                <a:close/>
              </a:path>
            </a:pathLst>
          </a:custGeom>
          <a:solidFill>
            <a:srgbClr val="00FFFF"/>
          </a:solidFill>
          <a:ln w="9525" cap="flat" cmpd="sng">
            <a:solidFill>
              <a:srgbClr val="00FFFF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35921" dir="2700000" algn="ctr" rotWithShape="0">
              <a:schemeClr val="bg2"/>
            </a:outerShdw>
          </a:effectLst>
        </p:spPr>
        <p:txBody>
          <a:bodyPr wrap="none"/>
          <a:lstStyle/>
          <a:p>
            <a:endParaRPr lang="en-US"/>
          </a:p>
        </p:txBody>
      </p:sp>
      <p:sp>
        <p:nvSpPr>
          <p:cNvPr id="106500" name="Text Box 4"/>
          <p:cNvSpPr txBox="1">
            <a:spLocks noChangeArrowheads="1"/>
          </p:cNvSpPr>
          <p:nvPr/>
        </p:nvSpPr>
        <p:spPr bwMode="auto">
          <a:xfrm>
            <a:off x="2209800" y="2057401"/>
            <a:ext cx="2217738" cy="5810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 latinLnBrk="1"/>
            <a:r>
              <a:rPr kumimoji="1" lang="en-US" altLang="ko-KR" sz="1600" b="1">
                <a:latin typeface="Verdana" panose="020B0604030504040204" charset="0"/>
                <a:ea typeface="돋움체" charset="0"/>
                <a:cs typeface="돋움체" charset="0"/>
              </a:rPr>
              <a:t>User </a:t>
            </a:r>
          </a:p>
          <a:p>
            <a:pPr algn="ctr" latinLnBrk="1"/>
            <a:r>
              <a:rPr kumimoji="1" lang="en-US" altLang="ko-KR" sz="1600" b="1">
                <a:latin typeface="Verdana" panose="020B0604030504040204" charset="0"/>
                <a:ea typeface="돋움체" charset="0"/>
                <a:cs typeface="돋움체" charset="0"/>
              </a:rPr>
              <a:t>Information Need</a:t>
            </a:r>
          </a:p>
        </p:txBody>
      </p:sp>
      <p:sp>
        <p:nvSpPr>
          <p:cNvPr id="106501" name="Freeform 5"/>
          <p:cNvSpPr/>
          <p:nvPr/>
        </p:nvSpPr>
        <p:spPr bwMode="auto">
          <a:xfrm>
            <a:off x="1905000" y="3717925"/>
            <a:ext cx="2590800" cy="1066800"/>
          </a:xfrm>
          <a:custGeom>
            <a:avLst/>
            <a:gdLst>
              <a:gd name="T0" fmla="*/ 288 w 432"/>
              <a:gd name="T1" fmla="*/ 0 h 576"/>
              <a:gd name="T2" fmla="*/ 48 w 432"/>
              <a:gd name="T3" fmla="*/ 192 h 576"/>
              <a:gd name="T4" fmla="*/ 48 w 432"/>
              <a:gd name="T5" fmla="*/ 336 h 576"/>
              <a:gd name="T6" fmla="*/ 0 w 432"/>
              <a:gd name="T7" fmla="*/ 480 h 576"/>
              <a:gd name="T8" fmla="*/ 48 w 432"/>
              <a:gd name="T9" fmla="*/ 576 h 576"/>
              <a:gd name="T10" fmla="*/ 144 w 432"/>
              <a:gd name="T11" fmla="*/ 576 h 576"/>
              <a:gd name="T12" fmla="*/ 240 w 432"/>
              <a:gd name="T13" fmla="*/ 576 h 576"/>
              <a:gd name="T14" fmla="*/ 384 w 432"/>
              <a:gd name="T15" fmla="*/ 528 h 576"/>
              <a:gd name="T16" fmla="*/ 432 w 432"/>
              <a:gd name="T17" fmla="*/ 336 h 576"/>
              <a:gd name="T18" fmla="*/ 432 w 432"/>
              <a:gd name="T19" fmla="*/ 144 h 576"/>
              <a:gd name="T20" fmla="*/ 384 w 432"/>
              <a:gd name="T21" fmla="*/ 96 h 576"/>
              <a:gd name="T22" fmla="*/ 336 w 432"/>
              <a:gd name="T23" fmla="*/ 48 h 576"/>
              <a:gd name="T24" fmla="*/ 288 w 432"/>
              <a:gd name="T25" fmla="*/ 0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32" h="576">
                <a:moveTo>
                  <a:pt x="288" y="0"/>
                </a:moveTo>
                <a:lnTo>
                  <a:pt x="48" y="192"/>
                </a:lnTo>
                <a:lnTo>
                  <a:pt x="48" y="336"/>
                </a:lnTo>
                <a:lnTo>
                  <a:pt x="0" y="480"/>
                </a:lnTo>
                <a:lnTo>
                  <a:pt x="48" y="576"/>
                </a:lnTo>
                <a:lnTo>
                  <a:pt x="144" y="576"/>
                </a:lnTo>
                <a:lnTo>
                  <a:pt x="240" y="576"/>
                </a:lnTo>
                <a:lnTo>
                  <a:pt x="384" y="528"/>
                </a:lnTo>
                <a:lnTo>
                  <a:pt x="432" y="336"/>
                </a:lnTo>
                <a:lnTo>
                  <a:pt x="432" y="144"/>
                </a:lnTo>
                <a:lnTo>
                  <a:pt x="384" y="96"/>
                </a:lnTo>
                <a:lnTo>
                  <a:pt x="336" y="48"/>
                </a:lnTo>
                <a:lnTo>
                  <a:pt x="288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ffectLst>
            <a:prstShdw prst="shdw13" dist="53882" dir="13500000">
              <a:schemeClr val="bg2"/>
            </a:prstShdw>
          </a:effectLst>
        </p:spPr>
        <p:txBody>
          <a:bodyPr wrap="none"/>
          <a:lstStyle/>
          <a:p>
            <a:endParaRPr lang="en-US"/>
          </a:p>
        </p:txBody>
      </p:sp>
      <p:sp>
        <p:nvSpPr>
          <p:cNvPr id="106502" name="Text Box 6"/>
          <p:cNvSpPr txBox="1">
            <a:spLocks noChangeArrowheads="1"/>
          </p:cNvSpPr>
          <p:nvPr/>
        </p:nvSpPr>
        <p:spPr bwMode="auto">
          <a:xfrm>
            <a:off x="2576514" y="4143375"/>
            <a:ext cx="1462087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 latinLnBrk="1"/>
            <a:r>
              <a:rPr kumimoji="1" lang="en-US" altLang="ko-KR" sz="1600" b="1">
                <a:latin typeface="Verdana" panose="020B0604030504040204" charset="0"/>
                <a:ea typeface="돋움체" charset="0"/>
                <a:cs typeface="돋움체" charset="0"/>
              </a:rPr>
              <a:t>Documents</a:t>
            </a:r>
          </a:p>
        </p:txBody>
      </p:sp>
      <p:sp>
        <p:nvSpPr>
          <p:cNvPr id="106503" name="AutoShape 7"/>
          <p:cNvSpPr>
            <a:spLocks noChangeArrowheads="1"/>
          </p:cNvSpPr>
          <p:nvPr/>
        </p:nvSpPr>
        <p:spPr bwMode="auto">
          <a:xfrm>
            <a:off x="5224463" y="3805238"/>
            <a:ext cx="2309812" cy="838200"/>
          </a:xfrm>
          <a:prstGeom prst="flowChartInternalStorag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prstShdw prst="shdw13" dist="53882" dir="13500000">
              <a:schemeClr val="bg2">
                <a:alpha val="74998"/>
              </a:schemeClr>
            </a:prstShdw>
          </a:effectLst>
        </p:spPr>
        <p:txBody>
          <a:bodyPr wrap="none" anchor="ctr"/>
          <a:lstStyle/>
          <a:p>
            <a:pPr algn="ctr" latinLnBrk="1"/>
            <a:r>
              <a:rPr kumimoji="1" lang="en-US" altLang="ko-KR" sz="1600" b="1">
                <a:latin typeface="Verdana" panose="020B0604030504040204" charset="0"/>
                <a:ea typeface="돋움체" charset="0"/>
                <a:cs typeface="돋움체" charset="0"/>
              </a:rPr>
              <a:t>Document</a:t>
            </a:r>
          </a:p>
          <a:p>
            <a:pPr algn="ctr" latinLnBrk="1"/>
            <a:r>
              <a:rPr kumimoji="1" lang="en-US" altLang="ko-KR" sz="1600" b="1">
                <a:latin typeface="Verdana" panose="020B0604030504040204" charset="0"/>
                <a:ea typeface="돋움체" charset="0"/>
                <a:cs typeface="돋움체" charset="0"/>
              </a:rPr>
              <a:t>Representation</a:t>
            </a:r>
          </a:p>
        </p:txBody>
      </p:sp>
      <p:sp>
        <p:nvSpPr>
          <p:cNvPr id="106504" name="AutoShape 8"/>
          <p:cNvSpPr>
            <a:spLocks noChangeArrowheads="1"/>
          </p:cNvSpPr>
          <p:nvPr/>
        </p:nvSpPr>
        <p:spPr bwMode="auto">
          <a:xfrm>
            <a:off x="5233988" y="1965325"/>
            <a:ext cx="2309812" cy="838200"/>
          </a:xfrm>
          <a:prstGeom prst="flowChartInternalStorag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latinLnBrk="1"/>
            <a:r>
              <a:rPr kumimoji="1" lang="en-US" altLang="ko-KR" sz="1600" b="1">
                <a:latin typeface="Verdana" panose="020B0604030504040204" charset="0"/>
                <a:ea typeface="돋움체" charset="0"/>
                <a:cs typeface="돋움체" charset="0"/>
              </a:rPr>
              <a:t>Query</a:t>
            </a:r>
          </a:p>
          <a:p>
            <a:pPr algn="ctr" latinLnBrk="1"/>
            <a:r>
              <a:rPr kumimoji="1" lang="en-US" altLang="ko-KR" sz="1600" b="1">
                <a:latin typeface="Verdana" panose="020B0604030504040204" charset="0"/>
                <a:ea typeface="돋움체" charset="0"/>
                <a:cs typeface="돋움체" charset="0"/>
              </a:rPr>
              <a:t>Representation</a:t>
            </a:r>
          </a:p>
        </p:txBody>
      </p:sp>
      <p:sp>
        <p:nvSpPr>
          <p:cNvPr id="106505" name="AutoShape 9"/>
          <p:cNvSpPr>
            <a:spLocks noChangeArrowheads="1"/>
          </p:cNvSpPr>
          <p:nvPr/>
        </p:nvSpPr>
        <p:spPr bwMode="auto">
          <a:xfrm>
            <a:off x="4603750" y="2206625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80808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06" name="AutoShape 10"/>
          <p:cNvSpPr>
            <a:spLocks noChangeArrowheads="1"/>
          </p:cNvSpPr>
          <p:nvPr/>
        </p:nvSpPr>
        <p:spPr bwMode="auto">
          <a:xfrm>
            <a:off x="4572000" y="4098925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80808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07" name="AutoShape 11"/>
          <p:cNvSpPr>
            <a:spLocks noChangeArrowheads="1"/>
          </p:cNvSpPr>
          <p:nvPr/>
        </p:nvSpPr>
        <p:spPr bwMode="auto">
          <a:xfrm>
            <a:off x="6156325" y="2846388"/>
            <a:ext cx="457200" cy="914400"/>
          </a:xfrm>
          <a:prstGeom prst="upDownArrow">
            <a:avLst>
              <a:gd name="adj1" fmla="val 50000"/>
              <a:gd name="adj2" fmla="val 40000"/>
            </a:avLst>
          </a:prstGeom>
          <a:solidFill>
            <a:srgbClr val="80808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08" name="Text Box 12"/>
          <p:cNvSpPr txBox="1">
            <a:spLocks noChangeArrowheads="1"/>
          </p:cNvSpPr>
          <p:nvPr/>
        </p:nvSpPr>
        <p:spPr bwMode="auto">
          <a:xfrm>
            <a:off x="6978651" y="3108325"/>
            <a:ext cx="168485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latinLnBrk="1"/>
            <a:r>
              <a:rPr kumimoji="1" lang="en-US" altLang="ko-KR" b="1" dirty="0">
                <a:solidFill>
                  <a:schemeClr val="accent2"/>
                </a:solidFill>
                <a:latin typeface="Times New Roman" panose="02020603050405020304" pitchFamily="18" charset="0"/>
                <a:ea typeface="돋움체" charset="0"/>
                <a:cs typeface="돋움체" charset="0"/>
              </a:rPr>
              <a:t>How to match?</a:t>
            </a:r>
          </a:p>
        </p:txBody>
      </p:sp>
      <p:sp>
        <p:nvSpPr>
          <p:cNvPr id="106509" name="Text Box 13"/>
          <p:cNvSpPr txBox="1">
            <a:spLocks noChangeArrowheads="1"/>
          </p:cNvSpPr>
          <p:nvPr/>
        </p:nvSpPr>
        <p:spPr bwMode="auto">
          <a:xfrm>
            <a:off x="1763712" y="4999038"/>
            <a:ext cx="8960513" cy="184665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latinLnBrk="1"/>
            <a:r>
              <a:rPr kumimoji="1" lang="en-US" altLang="ko-KR" sz="2000" dirty="0">
                <a:ea typeface="돋움체" charset="0"/>
                <a:cs typeface="돋움체" charset="0"/>
              </a:rPr>
              <a:t>Probabilities provide a principled foundation for uncertain reasoning.</a:t>
            </a:r>
          </a:p>
          <a:p>
            <a:pPr latinLnBrk="1"/>
            <a:r>
              <a:rPr kumimoji="1" lang="en-US" altLang="ko-KR" sz="2000" i="1" dirty="0">
                <a:ea typeface="돋움체" charset="0"/>
                <a:cs typeface="돋움체" charset="0"/>
              </a:rPr>
              <a:t>Can we use probabilities to quantify our search uncertainties?</a:t>
            </a:r>
          </a:p>
          <a:p>
            <a:r>
              <a:rPr lang="en-US" altLang="zh-CN" i="1" dirty="0"/>
              <a:t>Probabilistic methods are one of the oldest but also one of the currently hot topics in IR</a:t>
            </a:r>
          </a:p>
          <a:p>
            <a:pPr lvl="1"/>
            <a:r>
              <a:rPr lang="en-US" altLang="zh-CN" i="1" dirty="0"/>
              <a:t>Traditionally: neat  </a:t>
            </a:r>
            <a:r>
              <a:rPr lang="zh-CN" altLang="en-US" i="1" dirty="0"/>
              <a:t>合理的</a:t>
            </a:r>
            <a:r>
              <a:rPr lang="en-US" altLang="zh-CN" i="1" dirty="0"/>
              <a:t>ideas, but didn’t win on performance</a:t>
            </a:r>
          </a:p>
          <a:p>
            <a:pPr lvl="1"/>
            <a:r>
              <a:rPr lang="en-US" altLang="zh-CN" i="1" dirty="0"/>
              <a:t>It seems to be different now</a:t>
            </a:r>
          </a:p>
          <a:p>
            <a:pPr latinLnBrk="1"/>
            <a:endParaRPr kumimoji="1" lang="en-US" altLang="ko-KR" sz="2000" i="1" dirty="0">
              <a:ea typeface="돋움체" charset="0"/>
              <a:cs typeface="돋움체" charset="0"/>
            </a:endParaRPr>
          </a:p>
        </p:txBody>
      </p:sp>
      <p:sp>
        <p:nvSpPr>
          <p:cNvPr id="106510" name="Text Box 14"/>
          <p:cNvSpPr txBox="1">
            <a:spLocks noChangeArrowheads="1"/>
          </p:cNvSpPr>
          <p:nvPr/>
        </p:nvSpPr>
        <p:spPr bwMode="auto">
          <a:xfrm>
            <a:off x="8077200" y="3768725"/>
            <a:ext cx="2478088" cy="91598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</a:rPr>
              <a:t>Uncertain guess of</a:t>
            </a:r>
          </a:p>
          <a:p>
            <a:pPr eaLnBrk="0" hangingPunct="0"/>
            <a:r>
              <a:rPr lang="en-US">
                <a:solidFill>
                  <a:schemeClr val="tx2"/>
                </a:solidFill>
              </a:rPr>
              <a:t>whether document has relevant content</a:t>
            </a:r>
          </a:p>
        </p:txBody>
      </p:sp>
      <p:cxnSp>
        <p:nvCxnSpPr>
          <p:cNvPr id="106511" name="AutoShape 15"/>
          <p:cNvCxnSpPr>
            <a:cxnSpLocks noChangeShapeType="1"/>
            <a:stCxn id="106510" idx="0"/>
            <a:endCxn id="106508" idx="3"/>
          </p:cNvCxnSpPr>
          <p:nvPr/>
        </p:nvCxnSpPr>
        <p:spPr bwMode="auto">
          <a:xfrm rot="16200000" flipV="1">
            <a:off x="8752006" y="3204487"/>
            <a:ext cx="475734" cy="652743"/>
          </a:xfrm>
          <a:prstGeom prst="curvedConnector2">
            <a:avLst/>
          </a:prstGeom>
          <a:noFill/>
          <a:ln w="38100">
            <a:solidFill>
              <a:schemeClr val="tx2"/>
            </a:solidFill>
            <a:miter lim="800000"/>
            <a:tailEnd type="triangle" w="med" len="med"/>
          </a:ln>
          <a:effectLst/>
        </p:spPr>
      </p:cxnSp>
      <p:sp>
        <p:nvSpPr>
          <p:cNvPr id="106513" name="Text Box 17"/>
          <p:cNvSpPr txBox="1">
            <a:spLocks noChangeArrowheads="1"/>
          </p:cNvSpPr>
          <p:nvPr/>
        </p:nvSpPr>
        <p:spPr bwMode="auto">
          <a:xfrm>
            <a:off x="8382000" y="1981201"/>
            <a:ext cx="1811714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folHlink"/>
                </a:solidFill>
              </a:rPr>
              <a:t>Understanding</a:t>
            </a:r>
          </a:p>
          <a:p>
            <a:r>
              <a:rPr lang="en-US" sz="2000" dirty="0">
                <a:solidFill>
                  <a:schemeClr val="folHlink"/>
                </a:solidFill>
              </a:rPr>
              <a:t>of user need is</a:t>
            </a:r>
          </a:p>
          <a:p>
            <a:r>
              <a:rPr lang="en-US" sz="2000" dirty="0">
                <a:solidFill>
                  <a:schemeClr val="folHlink"/>
                </a:solidFill>
              </a:rPr>
              <a:t>uncertain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一、</a:t>
            </a:r>
            <a:r>
              <a:rPr lang="en-US" altLang="zh-CN" b="1" dirty="0"/>
              <a:t> Probability ranking principle   PRP</a:t>
            </a:r>
          </a:p>
          <a:p>
            <a:r>
              <a:rPr lang="zh-CN" altLang="en-US" b="1" dirty="0"/>
              <a:t>二、</a:t>
            </a:r>
            <a:r>
              <a:rPr lang="en-US" altLang="zh-CN" b="1" dirty="0"/>
              <a:t> Binary Independence Model  BIM</a:t>
            </a:r>
          </a:p>
          <a:p>
            <a:r>
              <a:rPr lang="zh-CN" altLang="en-US" b="1" dirty="0"/>
              <a:t>三、</a:t>
            </a:r>
            <a:r>
              <a:rPr lang="en-US" altLang="zh-CN" b="1" dirty="0"/>
              <a:t>BM25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一、</a:t>
            </a:r>
            <a:r>
              <a:rPr lang="en-US" altLang="zh-CN" dirty="0"/>
              <a:t> Probability ranking principle   PRP</a:t>
            </a:r>
            <a:br>
              <a:rPr lang="en-US" dirty="0"/>
            </a:br>
            <a:r>
              <a:rPr lang="en-US" dirty="0"/>
              <a:t>       </a:t>
            </a:r>
            <a:r>
              <a:rPr lang="en-US" sz="3600" dirty="0"/>
              <a:t>---The document ranking problem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collection of documents</a:t>
            </a:r>
          </a:p>
          <a:p>
            <a:r>
              <a:rPr lang="en-US" dirty="0"/>
              <a:t>User issues a query</a:t>
            </a:r>
          </a:p>
          <a:p>
            <a:r>
              <a:rPr lang="en-US" dirty="0"/>
              <a:t>A list of documents needs to be returned</a:t>
            </a:r>
          </a:p>
          <a:p>
            <a:r>
              <a:rPr lang="en-US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Ranking method is the core of modern IR systems:</a:t>
            </a:r>
          </a:p>
          <a:p>
            <a:pPr lvl="1"/>
            <a:r>
              <a:rPr lang="en-US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In what order do we present documents to the user?   </a:t>
            </a:r>
            <a:r>
              <a:rPr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相关度</a:t>
            </a:r>
            <a:endParaRPr lang="en-US" dirty="0"/>
          </a:p>
          <a:p>
            <a:pPr lvl="1"/>
            <a:r>
              <a:rPr lang="en-US" dirty="0"/>
              <a:t>We want the “best” document to be first, second best second, etc.</a:t>
            </a:r>
          </a:p>
          <a:p>
            <a:r>
              <a:rPr lang="en-US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Idea: Rank by probability of relevance of the document </a:t>
            </a:r>
            <a:r>
              <a:rPr lang="en-US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w.r.t</a:t>
            </a:r>
            <a:r>
              <a:rPr lang="en-US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. information need</a:t>
            </a:r>
          </a:p>
          <a:p>
            <a:pPr lvl="1"/>
            <a:r>
              <a:rPr lang="en-US" dirty="0"/>
              <a:t>P(R=1|document</a:t>
            </a:r>
            <a:r>
              <a:rPr lang="en-US" baseline="-25000" dirty="0"/>
              <a:t>i</a:t>
            </a:r>
            <a:r>
              <a:rPr lang="en-US" dirty="0"/>
              <a:t>, query)</a:t>
            </a:r>
            <a:endParaRPr lang="en-US" b="1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events </a:t>
            </a:r>
            <a:r>
              <a:rPr lang="en-US" i="1" dirty="0"/>
              <a:t>A </a:t>
            </a:r>
            <a:r>
              <a:rPr lang="en-US" dirty="0"/>
              <a:t>and </a:t>
            </a:r>
            <a:r>
              <a:rPr lang="en-US" i="1" dirty="0"/>
              <a:t>B: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Bayes</a:t>
            </a:r>
            <a:r>
              <a:rPr lang="en-US" altLang="ja-JP" dirty="0"/>
              <a:t>’</a:t>
            </a:r>
            <a:r>
              <a:rPr lang="en-US" dirty="0"/>
              <a:t> Rule</a:t>
            </a:r>
          </a:p>
          <a:p>
            <a:endParaRPr lang="en-US" dirty="0"/>
          </a:p>
          <a:p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sz="1800" dirty="0"/>
          </a:p>
        </p:txBody>
      </p:sp>
      <p:grpSp>
        <p:nvGrpSpPr>
          <p:cNvPr id="2" name="Group 1"/>
          <p:cNvGrpSpPr/>
          <p:nvPr/>
        </p:nvGrpSpPr>
        <p:grpSpPr>
          <a:xfrm>
            <a:off x="8305801" y="3429000"/>
            <a:ext cx="1871943" cy="762000"/>
            <a:chOff x="6781800" y="3733800"/>
            <a:chExt cx="1871943" cy="762000"/>
          </a:xfrm>
        </p:grpSpPr>
        <p:sp>
          <p:nvSpPr>
            <p:cNvPr id="110602" name="Rectangle 10"/>
            <p:cNvSpPr>
              <a:spLocks noChangeArrowheads="1"/>
            </p:cNvSpPr>
            <p:nvPr/>
          </p:nvSpPr>
          <p:spPr bwMode="auto">
            <a:xfrm>
              <a:off x="6781800" y="3886200"/>
              <a:ext cx="838200" cy="6096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0" name="Text Box 8"/>
            <p:cNvSpPr txBox="1">
              <a:spLocks noChangeArrowheads="1"/>
            </p:cNvSpPr>
            <p:nvPr/>
          </p:nvSpPr>
          <p:spPr bwMode="auto">
            <a:xfrm>
              <a:off x="8001000" y="3733800"/>
              <a:ext cx="652743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A000"/>
                  </a:solidFill>
                </a:rPr>
                <a:t>Prior</a:t>
              </a:r>
            </a:p>
          </p:txBody>
        </p:sp>
        <p:sp>
          <p:nvSpPr>
            <p:cNvPr id="110601" name="Line 9"/>
            <p:cNvSpPr>
              <a:spLocks noChangeShapeType="1"/>
            </p:cNvSpPr>
            <p:nvPr/>
          </p:nvSpPr>
          <p:spPr bwMode="auto">
            <a:xfrm flipH="1">
              <a:off x="7620000" y="3962400"/>
              <a:ext cx="381000" cy="152400"/>
            </a:xfrm>
            <a:prstGeom prst="line">
              <a:avLst/>
            </a:prstGeom>
            <a:noFill/>
            <a:ln w="28575">
              <a:solidFill>
                <a:srgbClr val="00A000"/>
              </a:solidFill>
              <a:miter lim="800000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10596" name="Object 4"/>
          <p:cNvGraphicFramePr>
            <a:graphicFrameLocks noChangeAspect="1"/>
          </p:cNvGraphicFramePr>
          <p:nvPr/>
        </p:nvGraphicFramePr>
        <p:xfrm>
          <a:off x="1752601" y="2286001"/>
          <a:ext cx="8605837" cy="267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07800" imgH="923400" progId="Equation.3">
                  <p:embed/>
                </p:oleObj>
              </mc:Choice>
              <mc:Fallback>
                <p:oleObj name="Equation" r:id="rId3" imgW="3007800" imgH="923400" progId="Equation.3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1" y="2286001"/>
                        <a:ext cx="8605837" cy="2670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 a few probability basics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4862" y="4495800"/>
            <a:ext cx="1072730" cy="674132"/>
            <a:chOff x="228600" y="4648200"/>
            <a:chExt cx="1072730" cy="674132"/>
          </a:xfrm>
        </p:grpSpPr>
        <p:sp>
          <p:nvSpPr>
            <p:cNvPr id="110598" name="Text Box 6"/>
            <p:cNvSpPr txBox="1">
              <a:spLocks noChangeArrowheads="1"/>
            </p:cNvSpPr>
            <p:nvPr/>
          </p:nvSpPr>
          <p:spPr bwMode="auto">
            <a:xfrm>
              <a:off x="228600" y="4953000"/>
              <a:ext cx="1072730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A000"/>
                  </a:solidFill>
                </a:rPr>
                <a:t>Posterior</a:t>
              </a:r>
            </a:p>
          </p:txBody>
        </p:sp>
        <p:sp>
          <p:nvSpPr>
            <p:cNvPr id="110599" name="Line 7"/>
            <p:cNvSpPr>
              <a:spLocks noChangeShapeType="1"/>
            </p:cNvSpPr>
            <p:nvPr/>
          </p:nvSpPr>
          <p:spPr bwMode="auto">
            <a:xfrm flipH="1" flipV="1">
              <a:off x="838200" y="4648200"/>
              <a:ext cx="152400" cy="381000"/>
            </a:xfrm>
            <a:prstGeom prst="line">
              <a:avLst/>
            </a:prstGeom>
            <a:noFill/>
            <a:ln w="28575">
              <a:solidFill>
                <a:srgbClr val="00A000"/>
              </a:solidFill>
              <a:miter lim="800000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5" grpId="0" uiExpand="1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2650</Words>
  <Application>Microsoft Office PowerPoint</Application>
  <PresentationFormat>宽屏</PresentationFormat>
  <Paragraphs>441</Paragraphs>
  <Slides>56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56</vt:i4>
      </vt:variant>
    </vt:vector>
  </HeadingPairs>
  <TitlesOfParts>
    <vt:vector size="71" baseType="lpstr">
      <vt:lpstr>-apple-system</vt:lpstr>
      <vt:lpstr>PingFang SC</vt:lpstr>
      <vt:lpstr>等线</vt:lpstr>
      <vt:lpstr>等线 Light</vt:lpstr>
      <vt:lpstr>宋体</vt:lpstr>
      <vt:lpstr>Arial</vt:lpstr>
      <vt:lpstr>Calibri</vt:lpstr>
      <vt:lpstr>Times New Roman</vt:lpstr>
      <vt:lpstr>Verdana</vt:lpstr>
      <vt:lpstr>Wingdings</vt:lpstr>
      <vt:lpstr>Office 主题​​</vt:lpstr>
      <vt:lpstr>Equation</vt:lpstr>
      <vt:lpstr>Microsoft 公式 3.0</vt:lpstr>
      <vt:lpstr>Document</vt:lpstr>
      <vt:lpstr>公式</vt:lpstr>
      <vt:lpstr>第9讲  概率检索模型</vt:lpstr>
      <vt:lpstr>PowerPoint 演示文稿</vt:lpstr>
      <vt:lpstr>布尔模型最大的问题</vt:lpstr>
      <vt:lpstr>向量空间模型</vt:lpstr>
      <vt:lpstr>重要填空！</vt:lpstr>
      <vt:lpstr>Why probabilities in IR?</vt:lpstr>
      <vt:lpstr>目录</vt:lpstr>
      <vt:lpstr>一、 Probability ranking principle   PRP        ---The document ranking problem</vt:lpstr>
      <vt:lpstr>Recall a few probability basics</vt:lpstr>
      <vt:lpstr>PowerPoint 演示文稿</vt:lpstr>
      <vt:lpstr>Probability ranking principle   PRP</vt:lpstr>
      <vt:lpstr>Probabilistic Retrieval Strategy</vt:lpstr>
      <vt:lpstr>二、 Binary Independence Model</vt:lpstr>
      <vt:lpstr>Binary Independence Model</vt:lpstr>
      <vt:lpstr>Binary Independence Model</vt:lpstr>
      <vt:lpstr>Binary Independence Model</vt:lpstr>
      <vt:lpstr>PowerPoint 演示文稿</vt:lpstr>
      <vt:lpstr>Binary Independence Model</vt:lpstr>
      <vt:lpstr>Binary Independence Model</vt:lpstr>
      <vt:lpstr>Binary Independence Model [Robertson &amp; Spärck-Jones 1976]</vt:lpstr>
      <vt:lpstr>PowerPoint 演示文稿</vt:lpstr>
      <vt:lpstr>Graphical model for BIM – Bernoulli NB</vt:lpstr>
      <vt:lpstr>PowerPoint 演示文稿</vt:lpstr>
      <vt:lpstr>PowerPoint 演示文稿</vt:lpstr>
      <vt:lpstr>Binary Independence Model</vt:lpstr>
      <vt:lpstr>Estimation – key challenge</vt:lpstr>
      <vt:lpstr>Estimation – key challenge</vt:lpstr>
      <vt:lpstr>概率模型在实际中的计算方法  feedback loop</vt:lpstr>
      <vt:lpstr>PowerPoint 演示文稿</vt:lpstr>
      <vt:lpstr>三、BM25</vt:lpstr>
      <vt:lpstr>Okapi BM25     [Robertson et al. 1994, TREC City U.]</vt:lpstr>
      <vt:lpstr>Generative model for documents</vt:lpstr>
      <vt:lpstr>Generative model for documents</vt:lpstr>
      <vt:lpstr>Poisson distribution泊松分布</vt:lpstr>
      <vt:lpstr>Poisson distribution</vt:lpstr>
      <vt:lpstr>Poisson model</vt:lpstr>
      <vt:lpstr>1-Poisson Model flaw缺陷</vt:lpstr>
      <vt:lpstr>Eliteness精英 (“aboutness”)</vt:lpstr>
      <vt:lpstr>Elite terms</vt:lpstr>
      <vt:lpstr>回顾： Graphical model for BIM – Bernoulli NB</vt:lpstr>
      <vt:lpstr>Graphical model with eliteness</vt:lpstr>
      <vt:lpstr>Retrieval Status Value</vt:lpstr>
      <vt:lpstr>2-Poisson model</vt:lpstr>
      <vt:lpstr>Let’s get an idea: Graphing                  for different parameter values of the 2-Poisson</vt:lpstr>
      <vt:lpstr>Qualitative properties</vt:lpstr>
      <vt:lpstr>Approximating the saturation function</vt:lpstr>
      <vt:lpstr>Saturation function</vt:lpstr>
      <vt:lpstr>“Early” versions of BM25</vt:lpstr>
      <vt:lpstr>Why is BM25 better than VSM tf-idf?</vt:lpstr>
      <vt:lpstr>PowerPoint 演示文稿</vt:lpstr>
      <vt:lpstr>Document length normalization</vt:lpstr>
      <vt:lpstr>Document length normalization</vt:lpstr>
      <vt:lpstr>Document length normalization</vt:lpstr>
      <vt:lpstr>Okapi BM25</vt:lpstr>
      <vt:lpstr>Okapi BM25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第11讲  概率检索模型</dc:title>
  <dc:creator>lian li</dc:creator>
  <cp:lastModifiedBy>贾 星宇</cp:lastModifiedBy>
  <cp:revision>41</cp:revision>
  <dcterms:created xsi:type="dcterms:W3CDTF">2020-11-16T00:41:00Z</dcterms:created>
  <dcterms:modified xsi:type="dcterms:W3CDTF">2023-02-13T04:38:03Z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